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85.xml" Type="http://schemas.openxmlformats.org/officeDocument/2006/relationships/slide"/><Relationship Id="rId101" Target="slides/slide86.xml" Type="http://schemas.openxmlformats.org/officeDocument/2006/relationships/slide"/><Relationship Id="rId102" Target="slides/slide87.xml" Type="http://schemas.openxmlformats.org/officeDocument/2006/relationships/slide"/><Relationship Id="rId103" Target="slides/slide88.xml" Type="http://schemas.openxmlformats.org/officeDocument/2006/relationships/slide"/><Relationship Id="rId104" Target="slides/slide89.xml" Type="http://schemas.openxmlformats.org/officeDocument/2006/relationships/slide"/><Relationship Id="rId105" Target="slides/slide90.xml" Type="http://schemas.openxmlformats.org/officeDocument/2006/relationships/slide"/><Relationship Id="rId106" Target="slides/slide91.xml" Type="http://schemas.openxmlformats.org/officeDocument/2006/relationships/slide"/><Relationship Id="rId107" Target="slides/slide92.xml" Type="http://schemas.openxmlformats.org/officeDocument/2006/relationships/slide"/><Relationship Id="rId108" Target="slides/slide93.xml" Type="http://schemas.openxmlformats.org/officeDocument/2006/relationships/slide"/><Relationship Id="rId109" Target="slides/slide94.xml" Type="http://schemas.openxmlformats.org/officeDocument/2006/relationships/slide"/><Relationship Id="rId11" Target="fonts/font11.fntdata" Type="http://schemas.openxmlformats.org/officeDocument/2006/relationships/font"/><Relationship Id="rId110" Target="slides/slide95.xml" Type="http://schemas.openxmlformats.org/officeDocument/2006/relationships/slide"/><Relationship Id="rId111" Target="slides/slide9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49" Target="slides/slide34.xml" Type="http://schemas.openxmlformats.org/officeDocument/2006/relationships/slide"/><Relationship Id="rId5" Target="tableStyles.xml" Type="http://schemas.openxmlformats.org/officeDocument/2006/relationships/tableStyles"/><Relationship Id="rId50" Target="slides/slide35.xml" Type="http://schemas.openxmlformats.org/officeDocument/2006/relationships/slide"/><Relationship Id="rId51" Target="slides/slide36.xml" Type="http://schemas.openxmlformats.org/officeDocument/2006/relationships/slide"/><Relationship Id="rId52" Target="slides/slide37.xml" Type="http://schemas.openxmlformats.org/officeDocument/2006/relationships/slide"/><Relationship Id="rId53" Target="slides/slide38.xml" Type="http://schemas.openxmlformats.org/officeDocument/2006/relationships/slide"/><Relationship Id="rId54" Target="slides/slide39.xml" Type="http://schemas.openxmlformats.org/officeDocument/2006/relationships/slide"/><Relationship Id="rId55" Target="slides/slide40.xml" Type="http://schemas.openxmlformats.org/officeDocument/2006/relationships/slide"/><Relationship Id="rId56" Target="slides/slide41.xml" Type="http://schemas.openxmlformats.org/officeDocument/2006/relationships/slide"/><Relationship Id="rId57" Target="slides/slide42.xml" Type="http://schemas.openxmlformats.org/officeDocument/2006/relationships/slide"/><Relationship Id="rId58" Target="slides/slide43.xml" Type="http://schemas.openxmlformats.org/officeDocument/2006/relationships/slide"/><Relationship Id="rId59" Target="slides/slide44.xml" Type="http://schemas.openxmlformats.org/officeDocument/2006/relationships/slide"/><Relationship Id="rId6" Target="fonts/font6.fntdata" Type="http://schemas.openxmlformats.org/officeDocument/2006/relationships/font"/><Relationship Id="rId60" Target="slides/slide45.xml" Type="http://schemas.openxmlformats.org/officeDocument/2006/relationships/slide"/><Relationship Id="rId61" Target="slides/slide46.xml" Type="http://schemas.openxmlformats.org/officeDocument/2006/relationships/slide"/><Relationship Id="rId62" Target="slides/slide47.xml" Type="http://schemas.openxmlformats.org/officeDocument/2006/relationships/slide"/><Relationship Id="rId63" Target="slides/slide48.xml" Type="http://schemas.openxmlformats.org/officeDocument/2006/relationships/slide"/><Relationship Id="rId64" Target="slides/slide49.xml" Type="http://schemas.openxmlformats.org/officeDocument/2006/relationships/slide"/><Relationship Id="rId65" Target="slides/slide50.xml" Type="http://schemas.openxmlformats.org/officeDocument/2006/relationships/slide"/><Relationship Id="rId66" Target="slides/slide51.xml" Type="http://schemas.openxmlformats.org/officeDocument/2006/relationships/slide"/><Relationship Id="rId67" Target="slides/slide52.xml" Type="http://schemas.openxmlformats.org/officeDocument/2006/relationships/slide"/><Relationship Id="rId68" Target="slides/slide53.xml" Type="http://schemas.openxmlformats.org/officeDocument/2006/relationships/slide"/><Relationship Id="rId69" Target="slides/slide54.xml" Type="http://schemas.openxmlformats.org/officeDocument/2006/relationships/slide"/><Relationship Id="rId7" Target="fonts/font7.fntdata" Type="http://schemas.openxmlformats.org/officeDocument/2006/relationships/font"/><Relationship Id="rId70" Target="slides/slide55.xml" Type="http://schemas.openxmlformats.org/officeDocument/2006/relationships/slide"/><Relationship Id="rId71" Target="slides/slide56.xml" Type="http://schemas.openxmlformats.org/officeDocument/2006/relationships/slide"/><Relationship Id="rId72" Target="slides/slide57.xml" Type="http://schemas.openxmlformats.org/officeDocument/2006/relationships/slide"/><Relationship Id="rId73" Target="slides/slide58.xml" Type="http://schemas.openxmlformats.org/officeDocument/2006/relationships/slide"/><Relationship Id="rId74" Target="slides/slide59.xml" Type="http://schemas.openxmlformats.org/officeDocument/2006/relationships/slide"/><Relationship Id="rId75" Target="slides/slide60.xml" Type="http://schemas.openxmlformats.org/officeDocument/2006/relationships/slide"/><Relationship Id="rId76" Target="slides/slide61.xml" Type="http://schemas.openxmlformats.org/officeDocument/2006/relationships/slide"/><Relationship Id="rId77" Target="slides/slide62.xml" Type="http://schemas.openxmlformats.org/officeDocument/2006/relationships/slide"/><Relationship Id="rId78" Target="slides/slide63.xml" Type="http://schemas.openxmlformats.org/officeDocument/2006/relationships/slide"/><Relationship Id="rId79" Target="slides/slide64.xml" Type="http://schemas.openxmlformats.org/officeDocument/2006/relationships/slide"/><Relationship Id="rId8" Target="fonts/font8.fntdata" Type="http://schemas.openxmlformats.org/officeDocument/2006/relationships/font"/><Relationship Id="rId80" Target="slides/slide65.xml" Type="http://schemas.openxmlformats.org/officeDocument/2006/relationships/slide"/><Relationship Id="rId81" Target="slides/slide66.xml" Type="http://schemas.openxmlformats.org/officeDocument/2006/relationships/slide"/><Relationship Id="rId82" Target="slides/slide67.xml" Type="http://schemas.openxmlformats.org/officeDocument/2006/relationships/slide"/><Relationship Id="rId83" Target="slides/slide68.xml" Type="http://schemas.openxmlformats.org/officeDocument/2006/relationships/slide"/><Relationship Id="rId84" Target="slides/slide69.xml" Type="http://schemas.openxmlformats.org/officeDocument/2006/relationships/slide"/><Relationship Id="rId85" Target="slides/slide70.xml" Type="http://schemas.openxmlformats.org/officeDocument/2006/relationships/slide"/><Relationship Id="rId86" Target="slides/slide71.xml" Type="http://schemas.openxmlformats.org/officeDocument/2006/relationships/slide"/><Relationship Id="rId87" Target="slides/slide72.xml" Type="http://schemas.openxmlformats.org/officeDocument/2006/relationships/slide"/><Relationship Id="rId88" Target="slides/slide73.xml" Type="http://schemas.openxmlformats.org/officeDocument/2006/relationships/slide"/><Relationship Id="rId89" Target="slides/slide74.xml" Type="http://schemas.openxmlformats.org/officeDocument/2006/relationships/slide"/><Relationship Id="rId9" Target="fonts/font9.fntdata" Type="http://schemas.openxmlformats.org/officeDocument/2006/relationships/font"/><Relationship Id="rId90" Target="slides/slide75.xml" Type="http://schemas.openxmlformats.org/officeDocument/2006/relationships/slide"/><Relationship Id="rId91" Target="slides/slide76.xml" Type="http://schemas.openxmlformats.org/officeDocument/2006/relationships/slide"/><Relationship Id="rId92" Target="slides/slide77.xml" Type="http://schemas.openxmlformats.org/officeDocument/2006/relationships/slide"/><Relationship Id="rId93" Target="slides/slide78.xml" Type="http://schemas.openxmlformats.org/officeDocument/2006/relationships/slide"/><Relationship Id="rId94" Target="slides/slide79.xml" Type="http://schemas.openxmlformats.org/officeDocument/2006/relationships/slide"/><Relationship Id="rId95" Target="slides/slide80.xml" Type="http://schemas.openxmlformats.org/officeDocument/2006/relationships/slide"/><Relationship Id="rId96" Target="slides/slide81.xml" Type="http://schemas.openxmlformats.org/officeDocument/2006/relationships/slide"/><Relationship Id="rId97" Target="slides/slide82.xml" Type="http://schemas.openxmlformats.org/officeDocument/2006/relationships/slide"/><Relationship Id="rId98" Target="slides/slide83.xml" Type="http://schemas.openxmlformats.org/officeDocument/2006/relationships/slide"/><Relationship Id="rId99" Target="slides/slide84.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4.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1.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2.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3.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4.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5.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6.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7.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5.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9.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4.png" Type="http://schemas.openxmlformats.org/officeDocument/2006/relationships/image"/><Relationship Id="rId4" Target="../media/image75.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6.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7.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9.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0.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1.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2.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3.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8.png" Type="http://schemas.openxmlformats.org/officeDocument/2006/relationships/image"/></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9.png" Type="http://schemas.openxmlformats.org/officeDocument/2006/relationships/image"/></Relationships>
</file>

<file path=ppt/slides/_rels/slide7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0.png" Type="http://schemas.openxmlformats.org/officeDocument/2006/relationships/image"/></Relationships>
</file>

<file path=ppt/slides/_rels/slide7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8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1.png" Type="http://schemas.openxmlformats.org/officeDocument/2006/relationships/image"/></Relationships>
</file>

<file path=ppt/slides/_rels/slide8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2.png" Type="http://schemas.openxmlformats.org/officeDocument/2006/relationships/image"/></Relationships>
</file>

<file path=ppt/slides/_rels/slide8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3.png" Type="http://schemas.openxmlformats.org/officeDocument/2006/relationships/image"/></Relationships>
</file>

<file path=ppt/slides/_rels/slide8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9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5.png" Type="http://schemas.openxmlformats.org/officeDocument/2006/relationships/image"/></Relationships>
</file>

<file path=ppt/slides/_rels/slide9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5.png" Type="http://schemas.openxmlformats.org/officeDocument/2006/relationships/image"/></Relationships>
</file>

<file path=ppt/slides/_rels/slide9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6.png" Type="http://schemas.openxmlformats.org/officeDocument/2006/relationships/image"/></Relationships>
</file>

<file path=ppt/slides/_rels/slide9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449183"/>
            <a:ext cx="2916026" cy="3188497"/>
          </a:xfrm>
          <a:custGeom>
            <a:avLst/>
            <a:gdLst/>
            <a:ahLst/>
            <a:cxnLst/>
            <a:rect r="r" b="b" t="t" l="l"/>
            <a:pathLst>
              <a:path h="3188497" w="2916026">
                <a:moveTo>
                  <a:pt x="0" y="0"/>
                </a:moveTo>
                <a:lnTo>
                  <a:pt x="2916026" y="0"/>
                </a:lnTo>
                <a:lnTo>
                  <a:pt x="2916026" y="3188497"/>
                </a:lnTo>
                <a:lnTo>
                  <a:pt x="0" y="3188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914" y="252317"/>
            <a:ext cx="3375295" cy="1354317"/>
          </a:xfrm>
          <a:custGeom>
            <a:avLst/>
            <a:gdLst/>
            <a:ahLst/>
            <a:cxnLst/>
            <a:rect r="r" b="b" t="t" l="l"/>
            <a:pathLst>
              <a:path h="1354317" w="3375295">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01255" y="8449183"/>
            <a:ext cx="2329628" cy="2304214"/>
          </a:xfrm>
          <a:custGeom>
            <a:avLst/>
            <a:gdLst/>
            <a:ahLst/>
            <a:cxnLst/>
            <a:rect r="r" b="b" t="t" l="l"/>
            <a:pathLst>
              <a:path h="2304214" w="2329628">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800039" y="929476"/>
            <a:ext cx="2520812" cy="3754258"/>
          </a:xfrm>
          <a:custGeom>
            <a:avLst/>
            <a:gdLst/>
            <a:ahLst/>
            <a:cxnLst/>
            <a:rect r="r" b="b" t="t" l="l"/>
            <a:pathLst>
              <a:path h="3754258" w="2520812">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940194" y="-1604172"/>
            <a:ext cx="3651751" cy="3479123"/>
          </a:xfrm>
          <a:custGeom>
            <a:avLst/>
            <a:gdLst/>
            <a:ahLst/>
            <a:cxnLst/>
            <a:rect r="r" b="b" t="t" l="l"/>
            <a:pathLst>
              <a:path h="3479123" w="3651751">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8932" y="5395619"/>
            <a:ext cx="988244" cy="3053564"/>
          </a:xfrm>
          <a:custGeom>
            <a:avLst/>
            <a:gdLst/>
            <a:ahLst/>
            <a:cxnLst/>
            <a:rect r="r" b="b" t="t" l="l"/>
            <a:pathLst>
              <a:path h="3053564" w="98824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978514" y="8977148"/>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564414" y="9258300"/>
            <a:ext cx="4740262" cy="1965054"/>
          </a:xfrm>
          <a:custGeom>
            <a:avLst/>
            <a:gdLst/>
            <a:ahLst/>
            <a:cxnLst/>
            <a:rect r="r" b="b" t="t" l="l"/>
            <a:pathLst>
              <a:path h="1965054" w="4740262">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972572" y="-949396"/>
            <a:ext cx="5042144" cy="2090198"/>
          </a:xfrm>
          <a:custGeom>
            <a:avLst/>
            <a:gdLst/>
            <a:ahLst/>
            <a:cxnLst/>
            <a:rect r="r" b="b" t="t" l="l"/>
            <a:pathLst>
              <a:path h="2090198" w="5042144">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95079" y="-2411695"/>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259300" y="5395619"/>
            <a:ext cx="3307270" cy="4114800"/>
          </a:xfrm>
          <a:custGeom>
            <a:avLst/>
            <a:gdLst/>
            <a:ahLst/>
            <a:cxnLst/>
            <a:rect r="r" b="b" t="t" l="l"/>
            <a:pathLst>
              <a:path h="4114800" w="330727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224427" y="1874950"/>
            <a:ext cx="2448853" cy="2889502"/>
          </a:xfrm>
          <a:custGeom>
            <a:avLst/>
            <a:gdLst/>
            <a:ahLst/>
            <a:cxnLst/>
            <a:rect r="r" b="b" t="t" l="l"/>
            <a:pathLst>
              <a:path h="2889502" w="2448853">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3177108" y="4497698"/>
            <a:ext cx="11933784" cy="1358278"/>
          </a:xfrm>
          <a:prstGeom prst="rect">
            <a:avLst/>
          </a:prstGeom>
        </p:spPr>
        <p:txBody>
          <a:bodyPr anchor="t" rtlCol="false" tIns="0" lIns="0" bIns="0" rIns="0">
            <a:spAutoFit/>
          </a:bodyPr>
          <a:lstStyle/>
          <a:p>
            <a:pPr algn="ctr">
              <a:lnSpc>
                <a:spcPts val="10511"/>
              </a:lnSpc>
            </a:pPr>
            <a:r>
              <a:rPr lang="en-US" sz="9384">
                <a:solidFill>
                  <a:srgbClr val="FFFFFF"/>
                </a:solidFill>
                <a:latin typeface="Canva Sans Bold"/>
              </a:rPr>
              <a:t>DATA SCIENCE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28700" y="4184524"/>
            <a:ext cx="13596734" cy="1597658"/>
          </a:xfrm>
          <a:custGeom>
            <a:avLst/>
            <a:gdLst/>
            <a:ahLst/>
            <a:cxnLst/>
            <a:rect r="r" b="b" t="t" l="l"/>
            <a:pathLst>
              <a:path h="1597658" w="13596734">
                <a:moveTo>
                  <a:pt x="0" y="0"/>
                </a:moveTo>
                <a:lnTo>
                  <a:pt x="13596734" y="0"/>
                </a:lnTo>
                <a:lnTo>
                  <a:pt x="13596734" y="1597658"/>
                </a:lnTo>
                <a:lnTo>
                  <a:pt x="0" y="1597658"/>
                </a:lnTo>
                <a:lnTo>
                  <a:pt x="0" y="0"/>
                </a:lnTo>
                <a:close/>
              </a:path>
            </a:pathLst>
          </a:custGeom>
          <a:blipFill>
            <a:blip r:embed="rId9"/>
            <a:stretch>
              <a:fillRect l="0" t="0" r="0" b="0"/>
            </a:stretch>
          </a:blipFill>
        </p:spPr>
      </p:sp>
      <p:sp>
        <p:nvSpPr>
          <p:cNvPr name="Freeform 8" id="8"/>
          <p:cNvSpPr/>
          <p:nvPr/>
        </p:nvSpPr>
        <p:spPr>
          <a:xfrm flipH="false" flipV="false" rot="0">
            <a:off x="1028700" y="7323477"/>
            <a:ext cx="13440049" cy="2309907"/>
          </a:xfrm>
          <a:custGeom>
            <a:avLst/>
            <a:gdLst/>
            <a:ahLst/>
            <a:cxnLst/>
            <a:rect r="r" b="b" t="t" l="l"/>
            <a:pathLst>
              <a:path h="2309907" w="13440049">
                <a:moveTo>
                  <a:pt x="0" y="0"/>
                </a:moveTo>
                <a:lnTo>
                  <a:pt x="13440049" y="0"/>
                </a:lnTo>
                <a:lnTo>
                  <a:pt x="13440049" y="2309907"/>
                </a:lnTo>
                <a:lnTo>
                  <a:pt x="0" y="2309907"/>
                </a:lnTo>
                <a:lnTo>
                  <a:pt x="0" y="0"/>
                </a:lnTo>
                <a:close/>
              </a:path>
            </a:pathLst>
          </a:custGeom>
          <a:blipFill>
            <a:blip r:embed="rId10"/>
            <a:stretch>
              <a:fillRect l="0" t="-11052" r="0" b="-11052"/>
            </a:stretch>
          </a:blipFill>
        </p:spPr>
      </p:sp>
      <p:sp>
        <p:nvSpPr>
          <p:cNvPr name="TextBox 9" id="9"/>
          <p:cNvSpPr txBox="true"/>
          <p:nvPr/>
        </p:nvSpPr>
        <p:spPr>
          <a:xfrm rot="0">
            <a:off x="1028700" y="857250"/>
            <a:ext cx="1368968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5. Saving output Python</a:t>
            </a:r>
          </a:p>
        </p:txBody>
      </p:sp>
      <p:sp>
        <p:nvSpPr>
          <p:cNvPr name="TextBox 10" id="10"/>
          <p:cNvSpPr txBox="true"/>
          <p:nvPr/>
        </p:nvSpPr>
        <p:spPr>
          <a:xfrm rot="0">
            <a:off x="1028700" y="2811654"/>
            <a:ext cx="717601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I).Saving to a Text File </a:t>
            </a:r>
          </a:p>
        </p:txBody>
      </p:sp>
      <p:sp>
        <p:nvSpPr>
          <p:cNvPr name="TextBox 11" id="11"/>
          <p:cNvSpPr txBox="true"/>
          <p:nvPr/>
        </p:nvSpPr>
        <p:spPr>
          <a:xfrm rot="0">
            <a:off x="1028700" y="6172707"/>
            <a:ext cx="814923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II). Saving  to an Excel file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194034" y="2063692"/>
            <a:ext cx="12428718" cy="3270114"/>
          </a:xfrm>
          <a:custGeom>
            <a:avLst/>
            <a:gdLst/>
            <a:ahLst/>
            <a:cxnLst/>
            <a:rect r="r" b="b" t="t" l="l"/>
            <a:pathLst>
              <a:path h="3270114" w="12428718">
                <a:moveTo>
                  <a:pt x="0" y="0"/>
                </a:moveTo>
                <a:lnTo>
                  <a:pt x="12428719" y="0"/>
                </a:lnTo>
                <a:lnTo>
                  <a:pt x="12428719" y="3270114"/>
                </a:lnTo>
                <a:lnTo>
                  <a:pt x="0" y="3270114"/>
                </a:lnTo>
                <a:lnTo>
                  <a:pt x="0" y="0"/>
                </a:lnTo>
                <a:close/>
              </a:path>
            </a:pathLst>
          </a:custGeom>
          <a:blipFill>
            <a:blip r:embed="rId9"/>
            <a:stretch>
              <a:fillRect l="0" t="-7066" r="0" b="-7066"/>
            </a:stretch>
          </a:blipFill>
        </p:spPr>
      </p:sp>
      <p:sp>
        <p:nvSpPr>
          <p:cNvPr name="Freeform 8" id="8"/>
          <p:cNvSpPr/>
          <p:nvPr/>
        </p:nvSpPr>
        <p:spPr>
          <a:xfrm flipH="false" flipV="false" rot="0">
            <a:off x="2194034" y="7123935"/>
            <a:ext cx="13045237" cy="2134365"/>
          </a:xfrm>
          <a:custGeom>
            <a:avLst/>
            <a:gdLst/>
            <a:ahLst/>
            <a:cxnLst/>
            <a:rect r="r" b="b" t="t" l="l"/>
            <a:pathLst>
              <a:path h="2134365" w="13045237">
                <a:moveTo>
                  <a:pt x="0" y="0"/>
                </a:moveTo>
                <a:lnTo>
                  <a:pt x="13045237" y="0"/>
                </a:lnTo>
                <a:lnTo>
                  <a:pt x="13045237" y="2134365"/>
                </a:lnTo>
                <a:lnTo>
                  <a:pt x="0" y="2134365"/>
                </a:lnTo>
                <a:lnTo>
                  <a:pt x="0" y="0"/>
                </a:lnTo>
                <a:close/>
              </a:path>
            </a:pathLst>
          </a:custGeom>
          <a:blipFill>
            <a:blip r:embed="rId10"/>
            <a:stretch>
              <a:fillRect l="0" t="0" r="0" b="0"/>
            </a:stretch>
          </a:blipFill>
        </p:spPr>
      </p:sp>
      <p:sp>
        <p:nvSpPr>
          <p:cNvPr name="TextBox 9" id="9"/>
          <p:cNvSpPr txBox="true"/>
          <p:nvPr/>
        </p:nvSpPr>
        <p:spPr>
          <a:xfrm rot="0">
            <a:off x="1028700" y="933450"/>
            <a:ext cx="809434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III). Saving to a Database </a:t>
            </a:r>
          </a:p>
        </p:txBody>
      </p:sp>
      <p:sp>
        <p:nvSpPr>
          <p:cNvPr name="TextBox 10" id="10"/>
          <p:cNvSpPr txBox="true"/>
          <p:nvPr/>
        </p:nvSpPr>
        <p:spPr>
          <a:xfrm rot="0">
            <a:off x="1305825" y="5701156"/>
            <a:ext cx="819935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IV). Saving to a JSON File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175761" y="5676900"/>
            <a:ext cx="9936478" cy="3611174"/>
          </a:xfrm>
          <a:custGeom>
            <a:avLst/>
            <a:gdLst/>
            <a:ahLst/>
            <a:cxnLst/>
            <a:rect r="r" b="b" t="t" l="l"/>
            <a:pathLst>
              <a:path h="3611174" w="9936478">
                <a:moveTo>
                  <a:pt x="0" y="0"/>
                </a:moveTo>
                <a:lnTo>
                  <a:pt x="9936478" y="0"/>
                </a:lnTo>
                <a:lnTo>
                  <a:pt x="9936478" y="3611174"/>
                </a:lnTo>
                <a:lnTo>
                  <a:pt x="0" y="3611174"/>
                </a:lnTo>
                <a:lnTo>
                  <a:pt x="0" y="0"/>
                </a:lnTo>
                <a:close/>
              </a:path>
            </a:pathLst>
          </a:custGeom>
          <a:blipFill>
            <a:blip r:embed="rId9"/>
            <a:stretch>
              <a:fillRect l="0" t="0" r="0" b="0"/>
            </a:stretch>
          </a:blipFill>
        </p:spPr>
      </p:sp>
      <p:sp>
        <p:nvSpPr>
          <p:cNvPr name="TextBox 8" id="8"/>
          <p:cNvSpPr txBox="true"/>
          <p:nvPr/>
        </p:nvSpPr>
        <p:spPr>
          <a:xfrm rot="0">
            <a:off x="1028700" y="434695"/>
            <a:ext cx="16230600" cy="2477123"/>
          </a:xfrm>
          <a:prstGeom prst="rect">
            <a:avLst/>
          </a:prstGeom>
        </p:spPr>
        <p:txBody>
          <a:bodyPr anchor="t" rtlCol="false" tIns="0" lIns="0" bIns="0" rIns="0">
            <a:spAutoFit/>
          </a:bodyPr>
          <a:lstStyle/>
          <a:p>
            <a:pPr algn="ctr">
              <a:lnSpc>
                <a:spcPts val="9940"/>
              </a:lnSpc>
            </a:pPr>
            <a:r>
              <a:rPr lang="en-US" sz="7100">
                <a:solidFill>
                  <a:srgbClr val="FFFFFF"/>
                </a:solidFill>
                <a:latin typeface="Canva Sans Bold"/>
              </a:rPr>
              <a:t>6. Accessing Records and Variables Python</a:t>
            </a:r>
          </a:p>
        </p:txBody>
      </p:sp>
      <p:sp>
        <p:nvSpPr>
          <p:cNvPr name="TextBox 9" id="9"/>
          <p:cNvSpPr txBox="true"/>
          <p:nvPr/>
        </p:nvSpPr>
        <p:spPr>
          <a:xfrm rot="0">
            <a:off x="1254508" y="3207576"/>
            <a:ext cx="1060727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 Accessing Variables in Python:</a:t>
            </a:r>
          </a:p>
        </p:txBody>
      </p:sp>
      <p:sp>
        <p:nvSpPr>
          <p:cNvPr name="TextBox 10" id="10"/>
          <p:cNvSpPr txBox="true"/>
          <p:nvPr/>
        </p:nvSpPr>
        <p:spPr>
          <a:xfrm rot="0">
            <a:off x="2019411" y="4563110"/>
            <a:ext cx="336899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Single Variable: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967065" y="1942608"/>
            <a:ext cx="10344346" cy="3200892"/>
          </a:xfrm>
          <a:custGeom>
            <a:avLst/>
            <a:gdLst/>
            <a:ahLst/>
            <a:cxnLst/>
            <a:rect r="r" b="b" t="t" l="l"/>
            <a:pathLst>
              <a:path h="3200892" w="10344346">
                <a:moveTo>
                  <a:pt x="0" y="0"/>
                </a:moveTo>
                <a:lnTo>
                  <a:pt x="10344345" y="0"/>
                </a:lnTo>
                <a:lnTo>
                  <a:pt x="10344345" y="3200892"/>
                </a:lnTo>
                <a:lnTo>
                  <a:pt x="0" y="3200892"/>
                </a:lnTo>
                <a:lnTo>
                  <a:pt x="0" y="0"/>
                </a:lnTo>
                <a:close/>
              </a:path>
            </a:pathLst>
          </a:custGeom>
          <a:blipFill>
            <a:blip r:embed="rId3"/>
            <a:stretch>
              <a:fillRect l="0" t="0" r="0" b="0"/>
            </a:stretch>
          </a:blipFill>
        </p:spPr>
      </p:sp>
      <p:sp>
        <p:nvSpPr>
          <p:cNvPr name="TextBox 4" id="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1028700" y="962025"/>
            <a:ext cx="384298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Multiple Variables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257121" y="4260964"/>
            <a:ext cx="6381065" cy="3270075"/>
          </a:xfrm>
          <a:custGeom>
            <a:avLst/>
            <a:gdLst/>
            <a:ahLst/>
            <a:cxnLst/>
            <a:rect r="r" b="b" t="t" l="l"/>
            <a:pathLst>
              <a:path h="3270075" w="6381065">
                <a:moveTo>
                  <a:pt x="0" y="0"/>
                </a:moveTo>
                <a:lnTo>
                  <a:pt x="6381064" y="0"/>
                </a:lnTo>
                <a:lnTo>
                  <a:pt x="6381064" y="3270075"/>
                </a:lnTo>
                <a:lnTo>
                  <a:pt x="0" y="3270075"/>
                </a:lnTo>
                <a:lnTo>
                  <a:pt x="0" y="0"/>
                </a:lnTo>
                <a:close/>
              </a:path>
            </a:pathLst>
          </a:custGeom>
          <a:blipFill>
            <a:blip r:embed="rId3"/>
            <a:stretch>
              <a:fillRect l="0" t="0" r="0" b="0"/>
            </a:stretch>
          </a:blipFill>
        </p:spPr>
      </p:sp>
      <p:sp>
        <p:nvSpPr>
          <p:cNvPr name="Freeform 4" id="4"/>
          <p:cNvSpPr/>
          <p:nvPr/>
        </p:nvSpPr>
        <p:spPr>
          <a:xfrm flipH="false" flipV="false" rot="0">
            <a:off x="10653712" y="4260964"/>
            <a:ext cx="7130316" cy="3138133"/>
          </a:xfrm>
          <a:custGeom>
            <a:avLst/>
            <a:gdLst/>
            <a:ahLst/>
            <a:cxnLst/>
            <a:rect r="r" b="b" t="t" l="l"/>
            <a:pathLst>
              <a:path h="3138133" w="7130316">
                <a:moveTo>
                  <a:pt x="0" y="0"/>
                </a:moveTo>
                <a:lnTo>
                  <a:pt x="7130316" y="0"/>
                </a:lnTo>
                <a:lnTo>
                  <a:pt x="7130316" y="3138134"/>
                </a:lnTo>
                <a:lnTo>
                  <a:pt x="0" y="3138134"/>
                </a:lnTo>
                <a:lnTo>
                  <a:pt x="0" y="0"/>
                </a:lnTo>
                <a:close/>
              </a:path>
            </a:pathLst>
          </a:custGeom>
          <a:blipFill>
            <a:blip r:embed="rId4"/>
            <a:stretch>
              <a:fillRect l="0" t="0" r="0" b="0"/>
            </a:stretch>
          </a:blipFill>
        </p:spPr>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693696" y="537527"/>
            <a:ext cx="10450831" cy="887095"/>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Canva Sans Bold"/>
              </a:rPr>
              <a:t>II)</a:t>
            </a:r>
            <a:r>
              <a:rPr lang="en-US" sz="5199">
                <a:solidFill>
                  <a:srgbClr val="FFFFFF"/>
                </a:solidFill>
                <a:latin typeface="Canva Sans Bold"/>
              </a:rPr>
              <a:t>. Accessing Records in Python:</a:t>
            </a:r>
          </a:p>
        </p:txBody>
      </p:sp>
      <p:sp>
        <p:nvSpPr>
          <p:cNvPr name="TextBox 7" id="7"/>
          <p:cNvSpPr txBox="true"/>
          <p:nvPr/>
        </p:nvSpPr>
        <p:spPr>
          <a:xfrm rot="0">
            <a:off x="3738576" y="2681668"/>
            <a:ext cx="1418153"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Lists: </a:t>
            </a:r>
          </a:p>
        </p:txBody>
      </p:sp>
      <p:sp>
        <p:nvSpPr>
          <p:cNvPr name="TextBox 8" id="8"/>
          <p:cNvSpPr txBox="true"/>
          <p:nvPr/>
        </p:nvSpPr>
        <p:spPr>
          <a:xfrm rot="0">
            <a:off x="13322985" y="2681668"/>
            <a:ext cx="1791772"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Tuples: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327661" y="1826383"/>
            <a:ext cx="10674204" cy="2921195"/>
          </a:xfrm>
          <a:custGeom>
            <a:avLst/>
            <a:gdLst/>
            <a:ahLst/>
            <a:cxnLst/>
            <a:rect r="r" b="b" t="t" l="l"/>
            <a:pathLst>
              <a:path h="2921195" w="10674204">
                <a:moveTo>
                  <a:pt x="0" y="0"/>
                </a:moveTo>
                <a:lnTo>
                  <a:pt x="10674205" y="0"/>
                </a:lnTo>
                <a:lnTo>
                  <a:pt x="10674205" y="2921194"/>
                </a:lnTo>
                <a:lnTo>
                  <a:pt x="0" y="2921194"/>
                </a:lnTo>
                <a:lnTo>
                  <a:pt x="0" y="0"/>
                </a:lnTo>
                <a:close/>
              </a:path>
            </a:pathLst>
          </a:custGeom>
          <a:blipFill>
            <a:blip r:embed="rId3"/>
            <a:stretch>
              <a:fillRect l="0" t="0" r="0" b="0"/>
            </a:stretch>
          </a:blipFill>
        </p:spPr>
      </p:sp>
      <p:sp>
        <p:nvSpPr>
          <p:cNvPr name="Freeform 4" id="4"/>
          <p:cNvSpPr/>
          <p:nvPr/>
        </p:nvSpPr>
        <p:spPr>
          <a:xfrm flipH="false" flipV="false" rot="0">
            <a:off x="4540730" y="6058085"/>
            <a:ext cx="8248066" cy="4011560"/>
          </a:xfrm>
          <a:custGeom>
            <a:avLst/>
            <a:gdLst/>
            <a:ahLst/>
            <a:cxnLst/>
            <a:rect r="r" b="b" t="t" l="l"/>
            <a:pathLst>
              <a:path h="4011560" w="8248066">
                <a:moveTo>
                  <a:pt x="0" y="0"/>
                </a:moveTo>
                <a:lnTo>
                  <a:pt x="8248067" y="0"/>
                </a:lnTo>
                <a:lnTo>
                  <a:pt x="8248067" y="4011559"/>
                </a:lnTo>
                <a:lnTo>
                  <a:pt x="0" y="4011559"/>
                </a:lnTo>
                <a:lnTo>
                  <a:pt x="0" y="0"/>
                </a:lnTo>
                <a:close/>
              </a:path>
            </a:pathLst>
          </a:custGeom>
          <a:blipFill>
            <a:blip r:embed="rId4"/>
            <a:stretch>
              <a:fillRect l="0" t="0" r="0" b="0"/>
            </a:stretch>
          </a:blipFill>
        </p:spPr>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1028700" y="952500"/>
            <a:ext cx="3275290"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Dictionaries: </a:t>
            </a:r>
          </a:p>
        </p:txBody>
      </p:sp>
      <p:sp>
        <p:nvSpPr>
          <p:cNvPr name="TextBox 7" id="7"/>
          <p:cNvSpPr txBox="true"/>
          <p:nvPr/>
        </p:nvSpPr>
        <p:spPr>
          <a:xfrm rot="0">
            <a:off x="1028700" y="5161597"/>
            <a:ext cx="3809047"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NumPy Arrays: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386592" y="6123585"/>
            <a:ext cx="11514816" cy="3877978"/>
          </a:xfrm>
          <a:custGeom>
            <a:avLst/>
            <a:gdLst/>
            <a:ahLst/>
            <a:cxnLst/>
            <a:rect r="r" b="b" t="t" l="l"/>
            <a:pathLst>
              <a:path h="3877978" w="11514816">
                <a:moveTo>
                  <a:pt x="0" y="0"/>
                </a:moveTo>
                <a:lnTo>
                  <a:pt x="11514816" y="0"/>
                </a:lnTo>
                <a:lnTo>
                  <a:pt x="11514816" y="3877978"/>
                </a:lnTo>
                <a:lnTo>
                  <a:pt x="0" y="3877978"/>
                </a:lnTo>
                <a:lnTo>
                  <a:pt x="0" y="0"/>
                </a:lnTo>
                <a:close/>
              </a:path>
            </a:pathLst>
          </a:custGeom>
          <a:blipFill>
            <a:blip r:embed="rId3"/>
            <a:stretch>
              <a:fillRect l="0" t="0" r="0" b="0"/>
            </a:stretch>
          </a:blipFill>
        </p:spPr>
      </p:sp>
      <p:sp>
        <p:nvSpPr>
          <p:cNvPr name="TextBox 4" id="4"/>
          <p:cNvSpPr txBox="true"/>
          <p:nvPr/>
        </p:nvSpPr>
        <p:spPr>
          <a:xfrm rot="0">
            <a:off x="1028700" y="521288"/>
            <a:ext cx="16230600" cy="1148080"/>
          </a:xfrm>
          <a:prstGeom prst="rect">
            <a:avLst/>
          </a:prstGeom>
        </p:spPr>
        <p:txBody>
          <a:bodyPr anchor="t" rtlCol="false" tIns="0" lIns="0" bIns="0" rIns="0">
            <a:spAutoFit/>
          </a:bodyPr>
          <a:lstStyle/>
          <a:p>
            <a:pPr>
              <a:lnSpc>
                <a:spcPts val="8960"/>
              </a:lnSpc>
            </a:pPr>
            <a:r>
              <a:rPr lang="en-US" sz="8000">
                <a:solidFill>
                  <a:srgbClr val="FFFFFF"/>
                </a:solidFill>
                <a:latin typeface="Canva Sans Bold"/>
              </a:rPr>
              <a:t>#2. DATA PREPARATION</a:t>
            </a:r>
          </a:p>
        </p:txBody>
      </p:sp>
      <p:sp>
        <p:nvSpPr>
          <p:cNvPr name="TextBox 5" id="5"/>
          <p:cNvSpPr txBox="true"/>
          <p:nvPr/>
        </p:nvSpPr>
        <p:spPr>
          <a:xfrm rot="0">
            <a:off x="937617" y="2052954"/>
            <a:ext cx="1381660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1). How to add an Index field using Python: </a:t>
            </a:r>
          </a:p>
        </p:txBody>
      </p:sp>
      <p:sp>
        <p:nvSpPr>
          <p:cNvPr name="TextBox 6" id="6"/>
          <p:cNvSpPr txBox="true"/>
          <p:nvPr/>
        </p:nvSpPr>
        <p:spPr>
          <a:xfrm rot="0">
            <a:off x="1028700" y="3054350"/>
            <a:ext cx="16230600" cy="20891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a:rPr>
              <a:t>In Python, if you want to add an index field to your data, you can do this using the enumerate function or by using the built-in range function. Below are examples using both approaches:</a:t>
            </a:r>
          </a:p>
        </p:txBody>
      </p:sp>
      <p:sp>
        <p:nvSpPr>
          <p:cNvPr name="TextBox 7" id="7"/>
          <p:cNvSpPr txBox="true"/>
          <p:nvPr/>
        </p:nvSpPr>
        <p:spPr>
          <a:xfrm rot="0">
            <a:off x="1028700" y="5246015"/>
            <a:ext cx="4366736"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Canva Sans Bold"/>
              </a:rPr>
              <a:t>Using enumerate: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710256" y="2937854"/>
            <a:ext cx="12867488" cy="4411292"/>
          </a:xfrm>
          <a:custGeom>
            <a:avLst/>
            <a:gdLst/>
            <a:ahLst/>
            <a:cxnLst/>
            <a:rect r="r" b="b" t="t" l="l"/>
            <a:pathLst>
              <a:path h="4411292" w="12867488">
                <a:moveTo>
                  <a:pt x="0" y="0"/>
                </a:moveTo>
                <a:lnTo>
                  <a:pt x="12867488" y="0"/>
                </a:lnTo>
                <a:lnTo>
                  <a:pt x="12867488" y="4411292"/>
                </a:lnTo>
                <a:lnTo>
                  <a:pt x="0" y="4411292"/>
                </a:lnTo>
                <a:lnTo>
                  <a:pt x="0" y="0"/>
                </a:lnTo>
                <a:close/>
              </a:path>
            </a:pathLst>
          </a:custGeom>
          <a:blipFill>
            <a:blip r:embed="rId3"/>
            <a:stretch>
              <a:fillRect l="0" t="0" r="0" b="0"/>
            </a:stretch>
          </a:blipFill>
        </p:spPr>
      </p:sp>
      <p:sp>
        <p:nvSpPr>
          <p:cNvPr name="TextBox 4" id="4"/>
          <p:cNvSpPr txBox="true"/>
          <p:nvPr/>
        </p:nvSpPr>
        <p:spPr>
          <a:xfrm rot="0">
            <a:off x="1028700" y="942975"/>
            <a:ext cx="3054191"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Canva Sans Bold"/>
              </a:rPr>
              <a:t>Using range: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205985" y="6233362"/>
            <a:ext cx="7876030" cy="3541080"/>
          </a:xfrm>
          <a:custGeom>
            <a:avLst/>
            <a:gdLst/>
            <a:ahLst/>
            <a:cxnLst/>
            <a:rect r="r" b="b" t="t" l="l"/>
            <a:pathLst>
              <a:path h="3541080" w="7876030">
                <a:moveTo>
                  <a:pt x="0" y="0"/>
                </a:moveTo>
                <a:lnTo>
                  <a:pt x="7876030" y="0"/>
                </a:lnTo>
                <a:lnTo>
                  <a:pt x="7876030" y="3541080"/>
                </a:lnTo>
                <a:lnTo>
                  <a:pt x="0" y="3541080"/>
                </a:lnTo>
                <a:lnTo>
                  <a:pt x="0" y="0"/>
                </a:lnTo>
                <a:close/>
              </a:path>
            </a:pathLst>
          </a:custGeom>
          <a:blipFill>
            <a:blip r:embed="rId3"/>
            <a:stretch>
              <a:fillRect l="0" t="0" r="0" b="0"/>
            </a:stretch>
          </a:blipFill>
        </p:spPr>
      </p:sp>
      <p:sp>
        <p:nvSpPr>
          <p:cNvPr name="TextBox 4" id="4"/>
          <p:cNvSpPr txBox="true"/>
          <p:nvPr/>
        </p:nvSpPr>
        <p:spPr>
          <a:xfrm rot="0">
            <a:off x="1028700" y="933450"/>
            <a:ext cx="16230600"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2. How to Change Misleading Field Values Using Python:</a:t>
            </a:r>
          </a:p>
        </p:txBody>
      </p:sp>
      <p:sp>
        <p:nvSpPr>
          <p:cNvPr name="TextBox 5" id="5"/>
          <p:cNvSpPr txBox="true"/>
          <p:nvPr/>
        </p:nvSpPr>
        <p:spPr>
          <a:xfrm rot="0">
            <a:off x="1028700" y="3068523"/>
            <a:ext cx="16230600"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To change misleading or incorrect field values in Python, you can use conditional statements and update the values accordingly. Here are examples using both lists of dictionaries and Pandas DataFrames:</a:t>
            </a:r>
          </a:p>
        </p:txBody>
      </p:sp>
      <p:sp>
        <p:nvSpPr>
          <p:cNvPr name="TextBox 6" id="6"/>
          <p:cNvSpPr txBox="true"/>
          <p:nvPr/>
        </p:nvSpPr>
        <p:spPr>
          <a:xfrm rot="0">
            <a:off x="1028700" y="5153863"/>
            <a:ext cx="6577132"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Canva Sans Bold"/>
              </a:rPr>
              <a:t>Using Lists of Dictionaries: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436965" y="2318568"/>
            <a:ext cx="11414070" cy="6711346"/>
          </a:xfrm>
          <a:custGeom>
            <a:avLst/>
            <a:gdLst/>
            <a:ahLst/>
            <a:cxnLst/>
            <a:rect r="r" b="b" t="t" l="l"/>
            <a:pathLst>
              <a:path h="6711346" w="11414070">
                <a:moveTo>
                  <a:pt x="0" y="0"/>
                </a:moveTo>
                <a:lnTo>
                  <a:pt x="11414070" y="0"/>
                </a:lnTo>
                <a:lnTo>
                  <a:pt x="11414070" y="6711346"/>
                </a:lnTo>
                <a:lnTo>
                  <a:pt x="0" y="6711346"/>
                </a:lnTo>
                <a:lnTo>
                  <a:pt x="0" y="0"/>
                </a:lnTo>
                <a:close/>
              </a:path>
            </a:pathLst>
          </a:custGeom>
          <a:blipFill>
            <a:blip r:embed="rId3"/>
            <a:stretch>
              <a:fillRect l="0" t="0" r="0" b="0"/>
            </a:stretch>
          </a:blipFill>
        </p:spPr>
      </p:sp>
      <p:sp>
        <p:nvSpPr>
          <p:cNvPr name="TextBox 4" id="4"/>
          <p:cNvSpPr txBox="true"/>
          <p:nvPr/>
        </p:nvSpPr>
        <p:spPr>
          <a:xfrm rot="0">
            <a:off x="1028700" y="942975"/>
            <a:ext cx="6321386"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Canva Sans Bold"/>
              </a:rPr>
              <a:t>Using Pandas DataFrame: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1095375"/>
            <a:ext cx="16230600" cy="1148080"/>
          </a:xfrm>
          <a:prstGeom prst="rect">
            <a:avLst/>
          </a:prstGeom>
        </p:spPr>
        <p:txBody>
          <a:bodyPr anchor="t" rtlCol="false" tIns="0" lIns="0" bIns="0" rIns="0">
            <a:spAutoFit/>
          </a:bodyPr>
          <a:lstStyle/>
          <a:p>
            <a:pPr>
              <a:lnSpc>
                <a:spcPts val="8960"/>
              </a:lnSpc>
            </a:pPr>
            <a:r>
              <a:rPr lang="en-US" sz="8000">
                <a:solidFill>
                  <a:srgbClr val="FFFFFF"/>
                </a:solidFill>
                <a:latin typeface="Canva Sans Bold"/>
              </a:rPr>
              <a:t>#1 BASICS OF CODING PYTHON</a:t>
            </a:r>
          </a:p>
        </p:txBody>
      </p:sp>
      <p:sp>
        <p:nvSpPr>
          <p:cNvPr name="TextBox 4" id="4"/>
          <p:cNvSpPr txBox="true"/>
          <p:nvPr/>
        </p:nvSpPr>
        <p:spPr>
          <a:xfrm rot="0">
            <a:off x="1028700" y="2771139"/>
            <a:ext cx="16230600" cy="6487161"/>
          </a:xfrm>
          <a:prstGeom prst="rect">
            <a:avLst/>
          </a:prstGeom>
        </p:spPr>
        <p:txBody>
          <a:bodyPr anchor="t" rtlCol="false" tIns="0" lIns="0" bIns="0" rIns="0">
            <a:spAutoFit/>
          </a:bodyPr>
          <a:lstStyle/>
          <a:p>
            <a:pPr>
              <a:lnSpc>
                <a:spcPts val="5739"/>
              </a:lnSpc>
            </a:pPr>
            <a:r>
              <a:rPr lang="en-US" sz="4099">
                <a:solidFill>
                  <a:srgbClr val="FFFFFF"/>
                </a:solidFill>
                <a:latin typeface="Canva Sans Medium"/>
              </a:rPr>
              <a:t>1.Using Comments Python :</a:t>
            </a:r>
          </a:p>
          <a:p>
            <a:pPr>
              <a:lnSpc>
                <a:spcPts val="5739"/>
              </a:lnSpc>
            </a:pPr>
          </a:p>
          <a:p>
            <a:pPr>
              <a:lnSpc>
                <a:spcPts val="5739"/>
              </a:lnSpc>
            </a:pPr>
            <a:r>
              <a:rPr lang="en-US" sz="4099">
                <a:solidFill>
                  <a:srgbClr val="FFFFFF"/>
                </a:solidFill>
                <a:latin typeface="Canva Sans Medium"/>
              </a:rPr>
              <a:t>In Python, comments are used to add explanatory notes or annotations within the code. Comments are ignored by the Python interpreter and are meant for human readers to understand the code better. Python supports two types of comments: single-line comments and multi-line comments.</a:t>
            </a:r>
          </a:p>
          <a:p>
            <a:pPr>
              <a:lnSpc>
                <a:spcPts val="5739"/>
              </a:lnSpc>
            </a:pPr>
          </a:p>
          <a:p>
            <a:pPr>
              <a:lnSpc>
                <a:spcPts val="573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023700" y="5143500"/>
            <a:ext cx="8240600" cy="4909061"/>
          </a:xfrm>
          <a:custGeom>
            <a:avLst/>
            <a:gdLst/>
            <a:ahLst/>
            <a:cxnLst/>
            <a:rect r="r" b="b" t="t" l="l"/>
            <a:pathLst>
              <a:path h="4909061" w="8240600">
                <a:moveTo>
                  <a:pt x="0" y="0"/>
                </a:moveTo>
                <a:lnTo>
                  <a:pt x="8240600" y="0"/>
                </a:lnTo>
                <a:lnTo>
                  <a:pt x="8240600" y="4909061"/>
                </a:lnTo>
                <a:lnTo>
                  <a:pt x="0" y="4909061"/>
                </a:lnTo>
                <a:lnTo>
                  <a:pt x="0" y="0"/>
                </a:lnTo>
                <a:close/>
              </a:path>
            </a:pathLst>
          </a:custGeom>
          <a:blipFill>
            <a:blip r:embed="rId3"/>
            <a:stretch>
              <a:fillRect l="0" t="0" r="-573" b="0"/>
            </a:stretch>
          </a:blipFill>
        </p:spPr>
      </p:sp>
      <p:sp>
        <p:nvSpPr>
          <p:cNvPr name="TextBox 4" id="4"/>
          <p:cNvSpPr txBox="true"/>
          <p:nvPr/>
        </p:nvSpPr>
        <p:spPr>
          <a:xfrm rot="0">
            <a:off x="1028700" y="402709"/>
            <a:ext cx="16230600" cy="1811020"/>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Canva Sans Bold"/>
              </a:rPr>
              <a:t>3). </a:t>
            </a:r>
            <a:r>
              <a:rPr lang="en-US" sz="5199">
                <a:solidFill>
                  <a:srgbClr val="FFFFFF"/>
                </a:solidFill>
                <a:latin typeface="Canva Sans Bold"/>
              </a:rPr>
              <a:t>How to Re-express Categorical Field Values Using Python</a:t>
            </a:r>
          </a:p>
        </p:txBody>
      </p:sp>
      <p:sp>
        <p:nvSpPr>
          <p:cNvPr name="TextBox 5" id="5"/>
          <p:cNvSpPr txBox="true"/>
          <p:nvPr/>
        </p:nvSpPr>
        <p:spPr>
          <a:xfrm rot="0">
            <a:off x="1028700" y="2325486"/>
            <a:ext cx="16230600"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To reexpress or transform categorical field values in Python, you can use the replace method for Pandas Data Frames or a custom mapping for lists of dictionaries. Here are examples using both approaches:</a:t>
            </a:r>
          </a:p>
        </p:txBody>
      </p:sp>
      <p:sp>
        <p:nvSpPr>
          <p:cNvPr name="TextBox 6" id="6"/>
          <p:cNvSpPr txBox="true"/>
          <p:nvPr/>
        </p:nvSpPr>
        <p:spPr>
          <a:xfrm rot="0">
            <a:off x="1028700" y="4201276"/>
            <a:ext cx="6321386"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Canva Sans Bold"/>
              </a:rPr>
              <a:t>Using Pandas DataFrame: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718237" y="2135000"/>
            <a:ext cx="12851526" cy="6016999"/>
          </a:xfrm>
          <a:custGeom>
            <a:avLst/>
            <a:gdLst/>
            <a:ahLst/>
            <a:cxnLst/>
            <a:rect r="r" b="b" t="t" l="l"/>
            <a:pathLst>
              <a:path h="6016999" w="12851526">
                <a:moveTo>
                  <a:pt x="0" y="0"/>
                </a:moveTo>
                <a:lnTo>
                  <a:pt x="12851526" y="0"/>
                </a:lnTo>
                <a:lnTo>
                  <a:pt x="12851526" y="6017000"/>
                </a:lnTo>
                <a:lnTo>
                  <a:pt x="0" y="6017000"/>
                </a:lnTo>
                <a:lnTo>
                  <a:pt x="0" y="0"/>
                </a:lnTo>
                <a:close/>
              </a:path>
            </a:pathLst>
          </a:custGeom>
          <a:blipFill>
            <a:blip r:embed="rId3"/>
            <a:stretch>
              <a:fillRect l="0" t="0" r="0" b="0"/>
            </a:stretch>
          </a:blipFill>
        </p:spPr>
      </p:sp>
      <p:sp>
        <p:nvSpPr>
          <p:cNvPr name="TextBox 4" id="4"/>
          <p:cNvSpPr txBox="true"/>
          <p:nvPr/>
        </p:nvSpPr>
        <p:spPr>
          <a:xfrm rot="0">
            <a:off x="1028700" y="942975"/>
            <a:ext cx="6922113"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Canva Sans Bold"/>
              </a:rPr>
              <a:t>Using Lists of Dictionaries: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887891" y="5143500"/>
            <a:ext cx="10512218" cy="4615771"/>
          </a:xfrm>
          <a:custGeom>
            <a:avLst/>
            <a:gdLst/>
            <a:ahLst/>
            <a:cxnLst/>
            <a:rect r="r" b="b" t="t" l="l"/>
            <a:pathLst>
              <a:path h="4615771" w="10512218">
                <a:moveTo>
                  <a:pt x="0" y="0"/>
                </a:moveTo>
                <a:lnTo>
                  <a:pt x="10512218" y="0"/>
                </a:lnTo>
                <a:lnTo>
                  <a:pt x="10512218" y="4615771"/>
                </a:lnTo>
                <a:lnTo>
                  <a:pt x="0" y="4615771"/>
                </a:lnTo>
                <a:lnTo>
                  <a:pt x="0" y="0"/>
                </a:lnTo>
                <a:close/>
              </a:path>
            </a:pathLst>
          </a:custGeom>
          <a:blipFill>
            <a:blip r:embed="rId3"/>
            <a:stretch>
              <a:fillRect l="0" t="0" r="0" b="0"/>
            </a:stretch>
          </a:blipFill>
        </p:spPr>
      </p:sp>
      <p:sp>
        <p:nvSpPr>
          <p:cNvPr name="TextBox 4" id="4"/>
          <p:cNvSpPr txBox="true"/>
          <p:nvPr/>
        </p:nvSpPr>
        <p:spPr>
          <a:xfrm rot="0">
            <a:off x="1028700" y="933450"/>
            <a:ext cx="16230600" cy="1811007"/>
          </a:xfrm>
          <a:prstGeom prst="rect">
            <a:avLst/>
          </a:prstGeom>
        </p:spPr>
        <p:txBody>
          <a:bodyPr anchor="t" rtlCol="false" tIns="0" lIns="0" bIns="0" rIns="0">
            <a:spAutoFit/>
          </a:bodyPr>
          <a:lstStyle/>
          <a:p>
            <a:pPr algn="ctr">
              <a:lnSpc>
                <a:spcPts val="7280"/>
              </a:lnSpc>
            </a:pPr>
            <a:r>
              <a:rPr lang="en-US" sz="5200">
                <a:solidFill>
                  <a:srgbClr val="FFFFFF"/>
                </a:solidFill>
                <a:latin typeface="Canva Sans Bold"/>
              </a:rPr>
              <a:t>4. How to Standardise Numeric Fields Using R/Python</a:t>
            </a:r>
          </a:p>
        </p:txBody>
      </p:sp>
      <p:sp>
        <p:nvSpPr>
          <p:cNvPr name="TextBox 5" id="5"/>
          <p:cNvSpPr txBox="true"/>
          <p:nvPr/>
        </p:nvSpPr>
        <p:spPr>
          <a:xfrm rot="0">
            <a:off x="1028700" y="3148400"/>
            <a:ext cx="16230600"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To standardize numeric fields in Python, you can use the StandardScaler class from the sklearn.preprocessing module. Here's an example using a Pandas DataFrame: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2207228"/>
            <a:ext cx="16230600" cy="887082"/>
          </a:xfrm>
          <a:prstGeom prst="rect">
            <a:avLst/>
          </a:prstGeom>
        </p:spPr>
        <p:txBody>
          <a:bodyPr anchor="t" rtlCol="false" tIns="0" lIns="0" bIns="0" rIns="0">
            <a:spAutoFit/>
          </a:bodyPr>
          <a:lstStyle/>
          <a:p>
            <a:pPr algn="ctr">
              <a:lnSpc>
                <a:spcPts val="7280"/>
              </a:lnSpc>
            </a:pPr>
            <a:r>
              <a:rPr lang="en-US" sz="5200">
                <a:solidFill>
                  <a:srgbClr val="FFFFFF"/>
                </a:solidFill>
                <a:latin typeface="Canva Sans Bold"/>
              </a:rPr>
              <a:t>5. How to Identify Outliers Using R/Python:</a:t>
            </a:r>
          </a:p>
        </p:txBody>
      </p:sp>
      <p:sp>
        <p:nvSpPr>
          <p:cNvPr name="TextBox 4" id="4"/>
          <p:cNvSpPr txBox="true"/>
          <p:nvPr/>
        </p:nvSpPr>
        <p:spPr>
          <a:xfrm rot="0">
            <a:off x="1028700" y="4153088"/>
            <a:ext cx="16230600" cy="29806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Identifying outliers is an important step in data analysis to ensure that extreme values do not unduly influence the results. There are various methods to identify outliers in Python, and I'll show you a couple of common approaches using a Pandas Data Frame and the seaborn library for visualization.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417826" y="3437837"/>
            <a:ext cx="7452348" cy="4917946"/>
          </a:xfrm>
          <a:custGeom>
            <a:avLst/>
            <a:gdLst/>
            <a:ahLst/>
            <a:cxnLst/>
            <a:rect r="r" b="b" t="t" l="l"/>
            <a:pathLst>
              <a:path h="4917946" w="7452348">
                <a:moveTo>
                  <a:pt x="0" y="0"/>
                </a:moveTo>
                <a:lnTo>
                  <a:pt x="7452348" y="0"/>
                </a:lnTo>
                <a:lnTo>
                  <a:pt x="7452348" y="4917946"/>
                </a:lnTo>
                <a:lnTo>
                  <a:pt x="0" y="4917946"/>
                </a:lnTo>
                <a:lnTo>
                  <a:pt x="0" y="0"/>
                </a:lnTo>
                <a:close/>
              </a:path>
            </a:pathLst>
          </a:custGeom>
          <a:blipFill>
            <a:blip r:embed="rId3"/>
            <a:stretch>
              <a:fillRect l="0" t="0" r="0" b="0"/>
            </a:stretch>
          </a:blipFill>
        </p:spPr>
      </p:sp>
      <p:sp>
        <p:nvSpPr>
          <p:cNvPr name="TextBox 4" id="4"/>
          <p:cNvSpPr txBox="true"/>
          <p:nvPr/>
        </p:nvSpPr>
        <p:spPr>
          <a:xfrm rot="0">
            <a:off x="1028700" y="641350"/>
            <a:ext cx="6947654"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Canva Sans Bold"/>
              </a:rPr>
              <a:t>Using Descriptive Statistics:</a:t>
            </a:r>
          </a:p>
        </p:txBody>
      </p:sp>
      <p:sp>
        <p:nvSpPr>
          <p:cNvPr name="TextBox 5" id="5"/>
          <p:cNvSpPr txBox="true"/>
          <p:nvPr/>
        </p:nvSpPr>
        <p:spPr>
          <a:xfrm rot="0">
            <a:off x="1028700" y="8634730"/>
            <a:ext cx="1623060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In this example, z-scores are calculated, and any data point with an absolute z-score greater than 3 is considered an outlier.</a:t>
            </a:r>
          </a:p>
        </p:txBody>
      </p:sp>
      <p:sp>
        <p:nvSpPr>
          <p:cNvPr name="TextBox 6" id="6"/>
          <p:cNvSpPr txBox="true"/>
          <p:nvPr/>
        </p:nvSpPr>
        <p:spPr>
          <a:xfrm rot="0">
            <a:off x="1028700" y="1914472"/>
            <a:ext cx="1623060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One common method for identifying outliers is to look at descriptive statistics like mean, standard deviation, and quartiles.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580286" y="2808785"/>
            <a:ext cx="11127429" cy="5996282"/>
          </a:xfrm>
          <a:custGeom>
            <a:avLst/>
            <a:gdLst/>
            <a:ahLst/>
            <a:cxnLst/>
            <a:rect r="r" b="b" t="t" l="l"/>
            <a:pathLst>
              <a:path h="5996282" w="11127429">
                <a:moveTo>
                  <a:pt x="0" y="0"/>
                </a:moveTo>
                <a:lnTo>
                  <a:pt x="11127428" y="0"/>
                </a:lnTo>
                <a:lnTo>
                  <a:pt x="11127428" y="5996282"/>
                </a:lnTo>
                <a:lnTo>
                  <a:pt x="0" y="5996282"/>
                </a:lnTo>
                <a:lnTo>
                  <a:pt x="0" y="0"/>
                </a:lnTo>
                <a:close/>
              </a:path>
            </a:pathLst>
          </a:custGeom>
          <a:blipFill>
            <a:blip r:embed="rId3"/>
            <a:stretch>
              <a:fillRect l="0" t="0" r="0" b="0"/>
            </a:stretch>
          </a:blipFill>
        </p:spPr>
      </p:sp>
      <p:sp>
        <p:nvSpPr>
          <p:cNvPr name="TextBox 4" id="4"/>
          <p:cNvSpPr txBox="true"/>
          <p:nvPr/>
        </p:nvSpPr>
        <p:spPr>
          <a:xfrm rot="0">
            <a:off x="1028700" y="942975"/>
            <a:ext cx="4832985" cy="688974"/>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Canva Sans Bold"/>
              </a:rPr>
              <a:t>Using Visualization:</a:t>
            </a:r>
          </a:p>
        </p:txBody>
      </p:sp>
      <p:sp>
        <p:nvSpPr>
          <p:cNvPr name="TextBox 5" id="5"/>
          <p:cNvSpPr txBox="true"/>
          <p:nvPr/>
        </p:nvSpPr>
        <p:spPr>
          <a:xfrm rot="0">
            <a:off x="1028700" y="2043104"/>
            <a:ext cx="16230600" cy="537845"/>
          </a:xfrm>
          <a:prstGeom prst="rect">
            <a:avLst/>
          </a:prstGeom>
        </p:spPr>
        <p:txBody>
          <a:bodyPr anchor="t" rtlCol="false" tIns="0" lIns="0" bIns="0" rIns="0">
            <a:spAutoFit/>
          </a:bodyPr>
          <a:lstStyle/>
          <a:p>
            <a:pPr algn="ctr">
              <a:lnSpc>
                <a:spcPts val="4480"/>
              </a:lnSpc>
            </a:pPr>
            <a:r>
              <a:rPr lang="en-US" sz="3200">
                <a:solidFill>
                  <a:srgbClr val="FFFFFF"/>
                </a:solidFill>
                <a:latin typeface="Canva Sans"/>
              </a:rPr>
              <a:t>Visualizing the data using box plots or scatter plots can also help identify outliers.</a:t>
            </a:r>
          </a:p>
        </p:txBody>
      </p:sp>
      <p:sp>
        <p:nvSpPr>
          <p:cNvPr name="TextBox 6" id="6"/>
          <p:cNvSpPr txBox="true"/>
          <p:nvPr/>
        </p:nvSpPr>
        <p:spPr>
          <a:xfrm rot="0">
            <a:off x="1028700" y="8966992"/>
            <a:ext cx="1461123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Box plots can visually highlight potential outliers beyond the whiskers.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1592800"/>
            <a:ext cx="18288000" cy="1368417"/>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#3. EXPLORATORY DATA ANALYSIS</a:t>
            </a:r>
          </a:p>
        </p:txBody>
      </p:sp>
      <p:sp>
        <p:nvSpPr>
          <p:cNvPr name="TextBox 4" id="4"/>
          <p:cNvSpPr txBox="true"/>
          <p:nvPr/>
        </p:nvSpPr>
        <p:spPr>
          <a:xfrm rot="0">
            <a:off x="1187922" y="3976727"/>
            <a:ext cx="16230600" cy="1811020"/>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Canva Sans Bold"/>
              </a:rPr>
              <a:t>1). </a:t>
            </a:r>
            <a:r>
              <a:rPr lang="en-US" sz="5199">
                <a:solidFill>
                  <a:srgbClr val="FFFFFF"/>
                </a:solidFill>
                <a:latin typeface="Canva Sans Bold"/>
              </a:rPr>
              <a:t>How to Construct a Bar Graph with Overlay Using Python</a:t>
            </a:r>
          </a:p>
        </p:txBody>
      </p:sp>
      <p:sp>
        <p:nvSpPr>
          <p:cNvPr name="TextBox 5" id="5"/>
          <p:cNvSpPr txBox="true"/>
          <p:nvPr/>
        </p:nvSpPr>
        <p:spPr>
          <a:xfrm rot="0">
            <a:off x="1028700" y="6831832"/>
            <a:ext cx="1623060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To construct a bar graph with overlays in Python, we can use the matplotlib library. a basic example of a bar graph with overlays using random data.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436250" y="1028700"/>
            <a:ext cx="9415499" cy="5593856"/>
          </a:xfrm>
          <a:custGeom>
            <a:avLst/>
            <a:gdLst/>
            <a:ahLst/>
            <a:cxnLst/>
            <a:rect r="r" b="b" t="t" l="l"/>
            <a:pathLst>
              <a:path h="5593856" w="9415499">
                <a:moveTo>
                  <a:pt x="0" y="0"/>
                </a:moveTo>
                <a:lnTo>
                  <a:pt x="9415500" y="0"/>
                </a:lnTo>
                <a:lnTo>
                  <a:pt x="9415500" y="5593856"/>
                </a:lnTo>
                <a:lnTo>
                  <a:pt x="0" y="5593856"/>
                </a:lnTo>
                <a:lnTo>
                  <a:pt x="0" y="0"/>
                </a:lnTo>
                <a:close/>
              </a:path>
            </a:pathLst>
          </a:custGeom>
          <a:blipFill>
            <a:blip r:embed="rId3"/>
            <a:stretch>
              <a:fillRect l="0" t="0" r="0" b="0"/>
            </a:stretch>
          </a:blipFill>
        </p:spPr>
      </p:sp>
      <p:sp>
        <p:nvSpPr>
          <p:cNvPr name="TextBox 4" id="4"/>
          <p:cNvSpPr txBox="true"/>
          <p:nvPr/>
        </p:nvSpPr>
        <p:spPr>
          <a:xfrm rot="0">
            <a:off x="1127343" y="6821252"/>
            <a:ext cx="16033313" cy="29806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In</a:t>
            </a:r>
            <a:r>
              <a:rPr lang="en-US" sz="3399">
                <a:solidFill>
                  <a:srgbClr val="FFFFFF"/>
                </a:solidFill>
                <a:latin typeface="Canva Sans"/>
              </a:rPr>
              <a:t> this example:</a:t>
            </a:r>
          </a:p>
          <a:p>
            <a:pPr algn="ctr" marL="734059" indent="-367030" lvl="1">
              <a:lnSpc>
                <a:spcPts val="4759"/>
              </a:lnSpc>
              <a:buFont typeface="Arial"/>
              <a:buChar char="•"/>
            </a:pPr>
            <a:r>
              <a:rPr lang="en-US" sz="3399">
                <a:solidFill>
                  <a:srgbClr val="FFFFFF"/>
                </a:solidFill>
                <a:latin typeface="Canva Sans"/>
              </a:rPr>
              <a:t>categories represents the labels on the x-axis (e.g., categories or groups).</a:t>
            </a:r>
          </a:p>
          <a:p>
            <a:pPr algn="ctr" marL="734059" indent="-367030" lvl="1">
              <a:lnSpc>
                <a:spcPts val="4759"/>
              </a:lnSpc>
              <a:buFont typeface="Arial"/>
              <a:buChar char="•"/>
            </a:pPr>
            <a:r>
              <a:rPr lang="en-US" sz="3399">
                <a:solidFill>
                  <a:srgbClr val="FFFFFF"/>
                </a:solidFill>
                <a:latin typeface="Canva Sans"/>
              </a:rPr>
              <a:t>values1 and values2 represent the corresponding values for two datasets.</a:t>
            </a:r>
          </a:p>
          <a:p>
            <a:pPr marL="734059" indent="-367030" lvl="1">
              <a:lnSpc>
                <a:spcPts val="4759"/>
              </a:lnSpc>
              <a:buFont typeface="Arial"/>
              <a:buChar char="•"/>
            </a:pPr>
            <a:r>
              <a:rPr lang="en-US" sz="3399">
                <a:solidFill>
                  <a:srgbClr val="FFFFFF"/>
                </a:solidFill>
                <a:latin typeface="Canva Sans"/>
              </a:rPr>
              <a:t>Two sets of bars (bar1 and</a:t>
            </a:r>
          </a:p>
          <a:p>
            <a:pPr algn="ctr">
              <a:lnSpc>
                <a:spcPts val="475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473263" y="5143500"/>
            <a:ext cx="15341474" cy="4252072"/>
          </a:xfrm>
          <a:custGeom>
            <a:avLst/>
            <a:gdLst/>
            <a:ahLst/>
            <a:cxnLst/>
            <a:rect r="r" b="b" t="t" l="l"/>
            <a:pathLst>
              <a:path h="4252072" w="15341474">
                <a:moveTo>
                  <a:pt x="0" y="0"/>
                </a:moveTo>
                <a:lnTo>
                  <a:pt x="15341474" y="0"/>
                </a:lnTo>
                <a:lnTo>
                  <a:pt x="15341474" y="4252072"/>
                </a:lnTo>
                <a:lnTo>
                  <a:pt x="0" y="4252072"/>
                </a:lnTo>
                <a:lnTo>
                  <a:pt x="0" y="0"/>
                </a:lnTo>
                <a:close/>
              </a:path>
            </a:pathLst>
          </a:custGeom>
          <a:blipFill>
            <a:blip r:embed="rId3"/>
            <a:stretch>
              <a:fillRect l="0" t="0" r="0" b="0"/>
            </a:stretch>
          </a:blipFill>
        </p:spPr>
      </p:sp>
      <p:sp>
        <p:nvSpPr>
          <p:cNvPr name="TextBox 4" id="4"/>
          <p:cNvSpPr txBox="true"/>
          <p:nvPr/>
        </p:nvSpPr>
        <p:spPr>
          <a:xfrm rot="0">
            <a:off x="1028700" y="482320"/>
            <a:ext cx="16230600"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2). How to Construct Contingency Tables Using R/Python</a:t>
            </a:r>
          </a:p>
        </p:txBody>
      </p:sp>
      <p:sp>
        <p:nvSpPr>
          <p:cNvPr name="TextBox 5" id="5"/>
          <p:cNvSpPr txBox="true"/>
          <p:nvPr/>
        </p:nvSpPr>
        <p:spPr>
          <a:xfrm rot="0">
            <a:off x="1028700" y="2458171"/>
            <a:ext cx="16230600"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To construct contingency tables in Python, we can use the pandas library, which provides a convenient way to create and manipulate data tables. Contingency tables are commonly used in statistics to represent the relationships between categorical variables. Here's a simple example: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962025"/>
            <a:ext cx="16230600" cy="77812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In this example:</a:t>
            </a:r>
          </a:p>
          <a:p>
            <a:pPr marL="734059" indent="-367030" lvl="1">
              <a:lnSpc>
                <a:spcPts val="4759"/>
              </a:lnSpc>
              <a:buFont typeface="Arial"/>
              <a:buChar char="•"/>
            </a:pPr>
            <a:r>
              <a:rPr lang="en-US" sz="3399">
                <a:solidFill>
                  <a:srgbClr val="FFFFFF"/>
                </a:solidFill>
                <a:latin typeface="Canva Sans"/>
              </a:rPr>
              <a:t>Gen</a:t>
            </a:r>
            <a:r>
              <a:rPr lang="en-US" sz="3399">
                <a:solidFill>
                  <a:srgbClr val="FFFFFF"/>
                </a:solidFill>
                <a:latin typeface="Canva Sans"/>
              </a:rPr>
              <a:t>der and Smoker are categorical variables.</a:t>
            </a:r>
          </a:p>
          <a:p>
            <a:pPr marL="734059" indent="-367030" lvl="1">
              <a:lnSpc>
                <a:spcPts val="4759"/>
              </a:lnSpc>
              <a:buFont typeface="Arial"/>
              <a:buChar char="•"/>
            </a:pPr>
            <a:r>
              <a:rPr lang="en-US" sz="3399">
                <a:solidFill>
                  <a:srgbClr val="FFFFFF"/>
                </a:solidFill>
                <a:latin typeface="Canva Sans"/>
              </a:rPr>
              <a:t>Count represents the frequency or count for each combination of gender and smoking status.</a:t>
            </a:r>
          </a:p>
          <a:p>
            <a:pPr>
              <a:lnSpc>
                <a:spcPts val="4759"/>
              </a:lnSpc>
            </a:pPr>
            <a:r>
              <a:rPr lang="en-US" sz="3399">
                <a:solidFill>
                  <a:srgbClr val="FFFFFF"/>
                </a:solidFill>
                <a:latin typeface="Canva Sans"/>
              </a:rPr>
              <a:t>The pd.crosstab function is used to create the contingency table. Here are the parameters used:</a:t>
            </a:r>
          </a:p>
          <a:p>
            <a:pPr marL="734059" indent="-367030" lvl="1">
              <a:lnSpc>
                <a:spcPts val="4759"/>
              </a:lnSpc>
              <a:buFont typeface="Arial"/>
              <a:buChar char="•"/>
            </a:pPr>
            <a:r>
              <a:rPr lang="en-US" sz="3399">
                <a:solidFill>
                  <a:srgbClr val="FFFFFF"/>
                </a:solidFill>
                <a:latin typeface="Canva Sans"/>
              </a:rPr>
              <a:t>df['Gender'] and df['Smoker']: The categorical variables for the rows and columns.</a:t>
            </a:r>
          </a:p>
          <a:p>
            <a:pPr marL="734059" indent="-367030" lvl="1">
              <a:lnSpc>
                <a:spcPts val="4759"/>
              </a:lnSpc>
              <a:buFont typeface="Arial"/>
              <a:buChar char="•"/>
            </a:pPr>
            <a:r>
              <a:rPr lang="en-US" sz="3399">
                <a:solidFill>
                  <a:srgbClr val="FFFFFF"/>
                </a:solidFill>
                <a:latin typeface="Canva Sans"/>
              </a:rPr>
              <a:t>values=df['Count']: The values to be aggregated in the table.</a:t>
            </a:r>
          </a:p>
          <a:p>
            <a:pPr marL="734059" indent="-367030" lvl="1">
              <a:lnSpc>
                <a:spcPts val="4759"/>
              </a:lnSpc>
              <a:buFont typeface="Arial"/>
              <a:buChar char="•"/>
            </a:pPr>
            <a:r>
              <a:rPr lang="en-US" sz="3399">
                <a:solidFill>
                  <a:srgbClr val="FFFFFF"/>
                </a:solidFill>
                <a:latin typeface="Canva Sans"/>
              </a:rPr>
              <a:t>aggfunc='sum': The aggregation function (you can use other functions like 'count', 'mean', etc.).</a:t>
            </a:r>
          </a:p>
          <a:p>
            <a:pPr marL="734059" indent="-367030" lvl="1">
              <a:lnSpc>
                <a:spcPts val="4759"/>
              </a:lnSpc>
              <a:buFont typeface="Arial"/>
              <a:buChar char="•"/>
            </a:pPr>
            <a:r>
              <a:rPr lang="en-US" sz="3399">
                <a:solidFill>
                  <a:srgbClr val="FFFFFF"/>
                </a:solidFill>
                <a:latin typeface="Canva Sans"/>
              </a:rPr>
              <a:t>margins=True: Adds row and column totals.</a:t>
            </a:r>
          </a:p>
          <a:p>
            <a:pPr marL="734059" indent="-367030" lvl="1">
              <a:lnSpc>
                <a:spcPts val="4759"/>
              </a:lnSpc>
              <a:buFont typeface="Arial"/>
              <a:buChar char="•"/>
            </a:pPr>
            <a:r>
              <a:rPr lang="en-US" sz="3399">
                <a:solidFill>
                  <a:srgbClr val="FFFFFF"/>
                </a:solidFill>
                <a:latin typeface="Canva Sans"/>
              </a:rPr>
              <a:t>margins_name='Total': Sets the name for the totals.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3147362"/>
            <a:ext cx="11147147" cy="1289630"/>
          </a:xfrm>
          <a:custGeom>
            <a:avLst/>
            <a:gdLst/>
            <a:ahLst/>
            <a:cxnLst/>
            <a:rect r="r" b="b" t="t" l="l"/>
            <a:pathLst>
              <a:path h="1289630" w="11147147">
                <a:moveTo>
                  <a:pt x="0" y="0"/>
                </a:moveTo>
                <a:lnTo>
                  <a:pt x="11147147" y="0"/>
                </a:lnTo>
                <a:lnTo>
                  <a:pt x="11147147" y="1289630"/>
                </a:lnTo>
                <a:lnTo>
                  <a:pt x="0" y="1289630"/>
                </a:lnTo>
                <a:lnTo>
                  <a:pt x="0" y="0"/>
                </a:lnTo>
                <a:close/>
              </a:path>
            </a:pathLst>
          </a:custGeom>
          <a:blipFill>
            <a:blip r:embed="rId3"/>
            <a:stretch>
              <a:fillRect l="0" t="0" r="0" b="0"/>
            </a:stretch>
          </a:blipFill>
        </p:spPr>
      </p:sp>
      <p:sp>
        <p:nvSpPr>
          <p:cNvPr name="Freeform 4" id="4"/>
          <p:cNvSpPr/>
          <p:nvPr/>
        </p:nvSpPr>
        <p:spPr>
          <a:xfrm flipH="false" flipV="false" rot="0">
            <a:off x="1028700" y="6695987"/>
            <a:ext cx="11057602" cy="2562313"/>
          </a:xfrm>
          <a:custGeom>
            <a:avLst/>
            <a:gdLst/>
            <a:ahLst/>
            <a:cxnLst/>
            <a:rect r="r" b="b" t="t" l="l"/>
            <a:pathLst>
              <a:path h="2562313" w="11057602">
                <a:moveTo>
                  <a:pt x="0" y="0"/>
                </a:moveTo>
                <a:lnTo>
                  <a:pt x="11057602" y="0"/>
                </a:lnTo>
                <a:lnTo>
                  <a:pt x="11057602" y="2562313"/>
                </a:lnTo>
                <a:lnTo>
                  <a:pt x="0" y="2562313"/>
                </a:lnTo>
                <a:lnTo>
                  <a:pt x="0" y="0"/>
                </a:lnTo>
                <a:close/>
              </a:path>
            </a:pathLst>
          </a:custGeom>
          <a:blipFill>
            <a:blip r:embed="rId4"/>
            <a:stretch>
              <a:fillRect l="0" t="0" r="0" b="0"/>
            </a:stretch>
          </a:blipFill>
        </p:spPr>
      </p:sp>
      <p:sp>
        <p:nvSpPr>
          <p:cNvPr name="TextBox 5" id="5"/>
          <p:cNvSpPr txBox="true"/>
          <p:nvPr/>
        </p:nvSpPr>
        <p:spPr>
          <a:xfrm rot="0">
            <a:off x="1028700" y="933450"/>
            <a:ext cx="751343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Single Line Comments :</a:t>
            </a:r>
          </a:p>
        </p:txBody>
      </p:sp>
      <p:sp>
        <p:nvSpPr>
          <p:cNvPr name="TextBox 6" id="6"/>
          <p:cNvSpPr txBox="true"/>
          <p:nvPr/>
        </p:nvSpPr>
        <p:spPr>
          <a:xfrm rot="0">
            <a:off x="1028700" y="4652327"/>
            <a:ext cx="733032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Multi-Line Comments :</a:t>
            </a:r>
          </a:p>
        </p:txBody>
      </p:sp>
      <p:sp>
        <p:nvSpPr>
          <p:cNvPr name="TextBox 7" id="7"/>
          <p:cNvSpPr txBox="true"/>
          <p:nvPr/>
        </p:nvSpPr>
        <p:spPr>
          <a:xfrm rot="0">
            <a:off x="1028700" y="1996671"/>
            <a:ext cx="16680197" cy="840105"/>
          </a:xfrm>
          <a:prstGeom prst="rect">
            <a:avLst/>
          </a:prstGeom>
        </p:spPr>
        <p:txBody>
          <a:bodyPr anchor="t" rtlCol="false" tIns="0" lIns="0" bIns="0" rIns="0">
            <a:spAutoFit/>
          </a:bodyPr>
          <a:lstStyle/>
          <a:p>
            <a:pPr>
              <a:lnSpc>
                <a:spcPts val="3360"/>
              </a:lnSpc>
              <a:spcBef>
                <a:spcPct val="0"/>
              </a:spcBef>
            </a:pPr>
            <a:r>
              <a:rPr lang="en-US" sz="3000">
                <a:solidFill>
                  <a:srgbClr val="FFFFFF"/>
                </a:solidFill>
                <a:latin typeface="Canva Sans Bold"/>
              </a:rPr>
              <a:t>SINGLE-LINE COMMENTS START WITH THE # SYMBOL AND CONTINUE UNTIL THE END OF THE LINE.</a:t>
            </a:r>
          </a:p>
        </p:txBody>
      </p:sp>
      <p:sp>
        <p:nvSpPr>
          <p:cNvPr name="TextBox 8" id="8"/>
          <p:cNvSpPr txBox="true"/>
          <p:nvPr/>
        </p:nvSpPr>
        <p:spPr>
          <a:xfrm rot="0">
            <a:off x="1028700" y="5882323"/>
            <a:ext cx="16230600" cy="421005"/>
          </a:xfrm>
          <a:prstGeom prst="rect">
            <a:avLst/>
          </a:prstGeom>
        </p:spPr>
        <p:txBody>
          <a:bodyPr anchor="t" rtlCol="false" tIns="0" lIns="0" bIns="0" rIns="0">
            <a:spAutoFit/>
          </a:bodyPr>
          <a:lstStyle/>
          <a:p>
            <a:pPr>
              <a:lnSpc>
                <a:spcPts val="3360"/>
              </a:lnSpc>
              <a:spcBef>
                <a:spcPct val="0"/>
              </a:spcBef>
            </a:pPr>
            <a:r>
              <a:rPr lang="en-US" sz="3000">
                <a:solidFill>
                  <a:srgbClr val="FFFFFF"/>
                </a:solidFill>
                <a:latin typeface="Canva Sans Bold"/>
              </a:rPr>
              <a:t>YOU CAN USE TRIPLE-QUOTES (''' OR """) TO CREATE A MULTI-LINE STRING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985736" y="4002407"/>
            <a:ext cx="6316528" cy="6051366"/>
          </a:xfrm>
          <a:custGeom>
            <a:avLst/>
            <a:gdLst/>
            <a:ahLst/>
            <a:cxnLst/>
            <a:rect r="r" b="b" t="t" l="l"/>
            <a:pathLst>
              <a:path h="6051366" w="6316528">
                <a:moveTo>
                  <a:pt x="0" y="0"/>
                </a:moveTo>
                <a:lnTo>
                  <a:pt x="6316528" y="0"/>
                </a:lnTo>
                <a:lnTo>
                  <a:pt x="6316528" y="6051366"/>
                </a:lnTo>
                <a:lnTo>
                  <a:pt x="0" y="6051366"/>
                </a:lnTo>
                <a:lnTo>
                  <a:pt x="0" y="0"/>
                </a:lnTo>
                <a:close/>
              </a:path>
            </a:pathLst>
          </a:custGeom>
          <a:blipFill>
            <a:blip r:embed="rId3"/>
            <a:stretch>
              <a:fillRect l="0" t="0" r="0" b="0"/>
            </a:stretch>
          </a:blipFill>
        </p:spPr>
      </p:sp>
      <p:sp>
        <p:nvSpPr>
          <p:cNvPr name="TextBox 4" id="4"/>
          <p:cNvSpPr txBox="true"/>
          <p:nvPr/>
        </p:nvSpPr>
        <p:spPr>
          <a:xfrm rot="0">
            <a:off x="1028700" y="270024"/>
            <a:ext cx="16230600"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3). How to Construct Histograms with Overlay Using Python</a:t>
            </a:r>
          </a:p>
        </p:txBody>
      </p:sp>
      <p:sp>
        <p:nvSpPr>
          <p:cNvPr name="TextBox 5" id="5"/>
          <p:cNvSpPr txBox="true"/>
          <p:nvPr/>
        </p:nvSpPr>
        <p:spPr>
          <a:xfrm rot="0">
            <a:off x="1028700" y="2221867"/>
            <a:ext cx="16230600"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To construct histograms with overlays in Python, we can use the matplotlib library. Here's an example that shows how to create a histogram with multiple datasets overlaid: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2719705"/>
            <a:ext cx="16230600" cy="47809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In this example:</a:t>
            </a:r>
          </a:p>
          <a:p>
            <a:pPr marL="734059" indent="-367030" lvl="1">
              <a:lnSpc>
                <a:spcPts val="4759"/>
              </a:lnSpc>
              <a:buFont typeface="Arial"/>
              <a:buChar char="•"/>
            </a:pPr>
            <a:r>
              <a:rPr lang="en-US" sz="3399">
                <a:solidFill>
                  <a:srgbClr val="FFFFFF"/>
                </a:solidFill>
                <a:latin typeface="Canva Sans"/>
              </a:rPr>
              <a:t>data1 and data2 are two sets of random data.</a:t>
            </a:r>
          </a:p>
          <a:p>
            <a:pPr marL="734059" indent="-367030" lvl="1">
              <a:lnSpc>
                <a:spcPts val="4759"/>
              </a:lnSpc>
              <a:buFont typeface="Arial"/>
              <a:buChar char="•"/>
            </a:pPr>
            <a:r>
              <a:rPr lang="en-US" sz="3399">
                <a:solidFill>
                  <a:srgbClr val="FFFFFF"/>
                </a:solidFill>
                <a:latin typeface="Canva Sans"/>
              </a:rPr>
              <a:t>plt.hist is used to create histograms for each dataset.</a:t>
            </a:r>
          </a:p>
          <a:p>
            <a:pPr marL="734059" indent="-367030" lvl="1">
              <a:lnSpc>
                <a:spcPts val="4759"/>
              </a:lnSpc>
              <a:buFont typeface="Arial"/>
              <a:buChar char="•"/>
            </a:pPr>
            <a:r>
              <a:rPr lang="en-US" sz="3399">
                <a:solidFill>
                  <a:srgbClr val="FFFFFF"/>
                </a:solidFill>
                <a:latin typeface="Canva Sans"/>
              </a:rPr>
              <a:t>alpha=0.5 controls the transparency of the histograms, making it easier to see overlaps.</a:t>
            </a:r>
          </a:p>
          <a:p>
            <a:pPr marL="734059" indent="-367030" lvl="1">
              <a:lnSpc>
                <a:spcPts val="4759"/>
              </a:lnSpc>
              <a:buFont typeface="Arial"/>
              <a:buChar char="•"/>
            </a:pPr>
            <a:r>
              <a:rPr lang="en-US" sz="3399">
                <a:solidFill>
                  <a:srgbClr val="FFFFFF"/>
                </a:solidFill>
                <a:latin typeface="Canva Sans"/>
              </a:rPr>
              <a:t>label is used to label each dataset.</a:t>
            </a:r>
          </a:p>
          <a:p>
            <a:pPr marL="734059" indent="-367030" lvl="1">
              <a:lnSpc>
                <a:spcPts val="4759"/>
              </a:lnSpc>
              <a:buFont typeface="Arial"/>
              <a:buChar char="•"/>
            </a:pPr>
            <a:r>
              <a:rPr lang="en-US" sz="3399">
                <a:solidFill>
                  <a:srgbClr val="FFFFFF"/>
                </a:solidFill>
                <a:latin typeface="Canva Sans"/>
              </a:rPr>
              <a:t>plt.legend() adds a legend to the plot.</a:t>
            </a:r>
          </a:p>
          <a:p>
            <a:pPr>
              <a:lnSpc>
                <a:spcPts val="475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117695" y="5229225"/>
            <a:ext cx="14062135" cy="4666856"/>
          </a:xfrm>
          <a:custGeom>
            <a:avLst/>
            <a:gdLst/>
            <a:ahLst/>
            <a:cxnLst/>
            <a:rect r="r" b="b" t="t" l="l"/>
            <a:pathLst>
              <a:path h="4666856" w="14062135">
                <a:moveTo>
                  <a:pt x="0" y="0"/>
                </a:moveTo>
                <a:lnTo>
                  <a:pt x="14062135" y="0"/>
                </a:lnTo>
                <a:lnTo>
                  <a:pt x="14062135" y="4666856"/>
                </a:lnTo>
                <a:lnTo>
                  <a:pt x="0" y="4666856"/>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33462" y="615006"/>
            <a:ext cx="16230600"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4). How to Perform Binning Based on Predictive Value Using R/Python</a:t>
            </a:r>
          </a:p>
        </p:txBody>
      </p:sp>
      <p:sp>
        <p:nvSpPr>
          <p:cNvPr name="TextBox 6" id="6"/>
          <p:cNvSpPr txBox="true"/>
          <p:nvPr/>
        </p:nvSpPr>
        <p:spPr>
          <a:xfrm rot="0">
            <a:off x="1023938" y="2603980"/>
            <a:ext cx="16230600"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Binning is a process of grouping continuous data into discrete intervals or bins. If you want to perform binning based on predictive values, you can use the cut function in Pandas to define custom bins based on specific criteria. Here's an example: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3019742"/>
            <a:ext cx="16230600" cy="41808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In this example:</a:t>
            </a:r>
          </a:p>
          <a:p>
            <a:pPr marL="734059" indent="-367030" lvl="1">
              <a:lnSpc>
                <a:spcPts val="4759"/>
              </a:lnSpc>
              <a:buFont typeface="Arial"/>
              <a:buChar char="•"/>
            </a:pPr>
            <a:r>
              <a:rPr lang="en-US" sz="3399">
                <a:solidFill>
                  <a:srgbClr val="FFFFFF"/>
                </a:solidFill>
                <a:latin typeface="Canva Sans"/>
              </a:rPr>
              <a:t>Pre</a:t>
            </a:r>
            <a:r>
              <a:rPr lang="en-US" sz="3399">
                <a:solidFill>
                  <a:srgbClr val="FFFFFF"/>
                </a:solidFill>
                <a:latin typeface="Canva Sans"/>
              </a:rPr>
              <a:t>dictiveValue is a continuous variable that you want to bin.</a:t>
            </a:r>
          </a:p>
          <a:p>
            <a:pPr marL="734059" indent="-367030" lvl="1">
              <a:lnSpc>
                <a:spcPts val="4759"/>
              </a:lnSpc>
              <a:buFont typeface="Arial"/>
              <a:buChar char="•"/>
            </a:pPr>
            <a:r>
              <a:rPr lang="en-US" sz="3399">
                <a:solidFill>
                  <a:srgbClr val="FFFFFF"/>
                </a:solidFill>
                <a:latin typeface="Canva Sans"/>
              </a:rPr>
              <a:t>bins is a list defining the bin edges.</a:t>
            </a:r>
          </a:p>
          <a:p>
            <a:pPr marL="734059" indent="-367030" lvl="1">
              <a:lnSpc>
                <a:spcPts val="4759"/>
              </a:lnSpc>
              <a:buFont typeface="Arial"/>
              <a:buChar char="•"/>
            </a:pPr>
            <a:r>
              <a:rPr lang="en-US" sz="3399">
                <a:solidFill>
                  <a:srgbClr val="FFFFFF"/>
                </a:solidFill>
                <a:latin typeface="Canva Sans"/>
              </a:rPr>
              <a:t>labels is a list providing labels for each bin.</a:t>
            </a:r>
          </a:p>
          <a:p>
            <a:pPr marL="734059" indent="-367030" lvl="1">
              <a:lnSpc>
                <a:spcPts val="4759"/>
              </a:lnSpc>
              <a:buFont typeface="Arial"/>
              <a:buChar char="•"/>
            </a:pPr>
            <a:r>
              <a:rPr lang="en-US" sz="3399">
                <a:solidFill>
                  <a:srgbClr val="FFFFFF"/>
                </a:solidFill>
                <a:latin typeface="Canva Sans"/>
              </a:rPr>
              <a:t>The cut function is used to bin the 'PredictiveValue' based on the specified bins.</a:t>
            </a:r>
          </a:p>
          <a:p>
            <a:pPr>
              <a:lnSpc>
                <a:spcPts val="475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721557"/>
            <a:ext cx="16230600" cy="4206874"/>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#4:  DATA PREPARATION PHASE TO MODEL THE DATA</a:t>
            </a:r>
          </a:p>
          <a:p>
            <a:pPr algn="ctr">
              <a:lnSpc>
                <a:spcPts val="11200"/>
              </a:lnSpc>
            </a:pPr>
          </a:p>
        </p:txBody>
      </p:sp>
      <p:sp>
        <p:nvSpPr>
          <p:cNvPr name="TextBox 4" id="4"/>
          <p:cNvSpPr txBox="true"/>
          <p:nvPr/>
        </p:nvSpPr>
        <p:spPr>
          <a:xfrm rot="0">
            <a:off x="1028700" y="3860804"/>
            <a:ext cx="1235547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1). How to Partition the Data R/Python</a:t>
            </a:r>
          </a:p>
        </p:txBody>
      </p:sp>
      <p:sp>
        <p:nvSpPr>
          <p:cNvPr name="TextBox 5" id="5"/>
          <p:cNvSpPr txBox="true"/>
          <p:nvPr/>
        </p:nvSpPr>
        <p:spPr>
          <a:xfrm rot="0">
            <a:off x="1028700" y="5076825"/>
            <a:ext cx="16230600" cy="23806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Partitioning data in Python typically refers to splitting a dataset into multiple subsets or groups. This can be useful for tasks such as model training and testing, data preprocessing, or creating validation sets. Here are a few ways to partition data in Python: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802864" y="3959822"/>
            <a:ext cx="16682272" cy="3226703"/>
          </a:xfrm>
          <a:custGeom>
            <a:avLst/>
            <a:gdLst/>
            <a:ahLst/>
            <a:cxnLst/>
            <a:rect r="r" b="b" t="t" l="l"/>
            <a:pathLst>
              <a:path h="3226703" w="16682272">
                <a:moveTo>
                  <a:pt x="0" y="0"/>
                </a:moveTo>
                <a:lnTo>
                  <a:pt x="16682272" y="0"/>
                </a:lnTo>
                <a:lnTo>
                  <a:pt x="16682272" y="3226702"/>
                </a:lnTo>
                <a:lnTo>
                  <a:pt x="0" y="3226702"/>
                </a:lnTo>
                <a:lnTo>
                  <a:pt x="0" y="0"/>
                </a:lnTo>
                <a:close/>
              </a:path>
            </a:pathLst>
          </a:custGeom>
          <a:blipFill>
            <a:blip r:embed="rId3"/>
            <a:stretch>
              <a:fillRect l="0" t="0" r="0" b="0"/>
            </a:stretch>
          </a:blipFill>
        </p:spPr>
      </p:sp>
      <p:sp>
        <p:nvSpPr>
          <p:cNvPr name="TextBox 4" id="4"/>
          <p:cNvSpPr txBox="true"/>
          <p:nvPr/>
        </p:nvSpPr>
        <p:spPr>
          <a:xfrm rot="0">
            <a:off x="977444" y="933450"/>
            <a:ext cx="6558677"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 Using scikit-learn:</a:t>
            </a:r>
          </a:p>
          <a:p>
            <a:pPr algn="ctr">
              <a:lnSpc>
                <a:spcPts val="7279"/>
              </a:lnSpc>
            </a:pPr>
          </a:p>
        </p:txBody>
      </p:sp>
      <p:sp>
        <p:nvSpPr>
          <p:cNvPr name="TextBox 5" id="5"/>
          <p:cNvSpPr txBox="true"/>
          <p:nvPr/>
        </p:nvSpPr>
        <p:spPr>
          <a:xfrm rot="0">
            <a:off x="-154743" y="2120900"/>
            <a:ext cx="1828800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Scikit-learn provides a convenient train_test_split function for splitting data into training and testing sets.</a:t>
            </a:r>
          </a:p>
        </p:txBody>
      </p:sp>
      <p:sp>
        <p:nvSpPr>
          <p:cNvPr name="TextBox 6" id="6"/>
          <p:cNvSpPr txBox="true"/>
          <p:nvPr/>
        </p:nvSpPr>
        <p:spPr>
          <a:xfrm rot="0">
            <a:off x="301883" y="7777074"/>
            <a:ext cx="1768423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Adjust the test_size parameter to control the proportion of data allocated for testing.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3171396"/>
            <a:ext cx="16230600" cy="3625758"/>
          </a:xfrm>
          <a:custGeom>
            <a:avLst/>
            <a:gdLst/>
            <a:ahLst/>
            <a:cxnLst/>
            <a:rect r="r" b="b" t="t" l="l"/>
            <a:pathLst>
              <a:path h="3625758" w="16230600">
                <a:moveTo>
                  <a:pt x="0" y="0"/>
                </a:moveTo>
                <a:lnTo>
                  <a:pt x="16230600" y="0"/>
                </a:lnTo>
                <a:lnTo>
                  <a:pt x="16230600" y="3625758"/>
                </a:lnTo>
                <a:lnTo>
                  <a:pt x="0" y="3625758"/>
                </a:lnTo>
                <a:lnTo>
                  <a:pt x="0" y="0"/>
                </a:lnTo>
                <a:close/>
              </a:path>
            </a:pathLst>
          </a:custGeom>
          <a:blipFill>
            <a:blip r:embed="rId3"/>
            <a:stretch>
              <a:fillRect l="0" t="0" r="0" b="0"/>
            </a:stretch>
          </a:blipFill>
        </p:spPr>
      </p:sp>
      <p:sp>
        <p:nvSpPr>
          <p:cNvPr name="TextBox 4" id="4"/>
          <p:cNvSpPr txBox="true"/>
          <p:nvPr/>
        </p:nvSpPr>
        <p:spPr>
          <a:xfrm rot="0">
            <a:off x="1028700" y="933450"/>
            <a:ext cx="9073161" cy="887095"/>
          </a:xfrm>
          <a:prstGeom prst="rect">
            <a:avLst/>
          </a:prstGeom>
        </p:spPr>
        <p:txBody>
          <a:bodyPr anchor="t" rtlCol="false" tIns="0" lIns="0" bIns="0" rIns="0">
            <a:spAutoFit/>
          </a:bodyPr>
          <a:lstStyle/>
          <a:p>
            <a:pPr>
              <a:lnSpc>
                <a:spcPts val="7279"/>
              </a:lnSpc>
              <a:spcBef>
                <a:spcPct val="0"/>
              </a:spcBef>
            </a:pPr>
            <a:r>
              <a:rPr lang="en-US" sz="5199">
                <a:solidFill>
                  <a:srgbClr val="FFFFFF"/>
                </a:solidFill>
                <a:latin typeface="Canva Sans Bold"/>
              </a:rPr>
              <a:t>II).</a:t>
            </a:r>
            <a:r>
              <a:rPr lang="en-US" sz="5199">
                <a:solidFill>
                  <a:srgbClr val="FFFFFF"/>
                </a:solidFill>
                <a:latin typeface="Canva Sans Bold"/>
              </a:rPr>
              <a:t> Manual Partitioning:</a:t>
            </a:r>
          </a:p>
        </p:txBody>
      </p:sp>
      <p:sp>
        <p:nvSpPr>
          <p:cNvPr name="TextBox 5" id="5"/>
          <p:cNvSpPr txBox="true"/>
          <p:nvPr/>
        </p:nvSpPr>
        <p:spPr>
          <a:xfrm rot="0">
            <a:off x="1028700" y="2273454"/>
            <a:ext cx="15607069" cy="580390"/>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Canva Sans Bold"/>
              </a:rPr>
              <a:t>You can manually partition your data using array slicing or other methods.</a:t>
            </a:r>
          </a:p>
        </p:txBody>
      </p:sp>
      <p:sp>
        <p:nvSpPr>
          <p:cNvPr name="TextBox 6" id="6"/>
          <p:cNvSpPr txBox="true"/>
          <p:nvPr/>
        </p:nvSpPr>
        <p:spPr>
          <a:xfrm rot="0">
            <a:off x="1028700" y="7254354"/>
            <a:ext cx="16230600" cy="1180465"/>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Canva Sans Bold"/>
              </a:rPr>
              <a:t>This is a simple example for a list; you can adapt it for your specific data structure.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3029321"/>
            <a:ext cx="16230600" cy="5168165"/>
          </a:xfrm>
          <a:custGeom>
            <a:avLst/>
            <a:gdLst/>
            <a:ahLst/>
            <a:cxnLst/>
            <a:rect r="r" b="b" t="t" l="l"/>
            <a:pathLst>
              <a:path h="5168165" w="16230600">
                <a:moveTo>
                  <a:pt x="0" y="0"/>
                </a:moveTo>
                <a:lnTo>
                  <a:pt x="16230600" y="0"/>
                </a:lnTo>
                <a:lnTo>
                  <a:pt x="16230600" y="5168164"/>
                </a:lnTo>
                <a:lnTo>
                  <a:pt x="0" y="5168164"/>
                </a:lnTo>
                <a:lnTo>
                  <a:pt x="0" y="0"/>
                </a:lnTo>
                <a:close/>
              </a:path>
            </a:pathLst>
          </a:custGeom>
          <a:blipFill>
            <a:blip r:embed="rId3"/>
            <a:stretch>
              <a:fillRect l="0" t="0" r="0" b="0"/>
            </a:stretch>
          </a:blipFill>
        </p:spPr>
      </p:sp>
      <p:sp>
        <p:nvSpPr>
          <p:cNvPr name="TextBox 4" id="4"/>
          <p:cNvSpPr txBox="true"/>
          <p:nvPr/>
        </p:nvSpPr>
        <p:spPr>
          <a:xfrm rot="0">
            <a:off x="1028700" y="933450"/>
            <a:ext cx="6364881" cy="887095"/>
          </a:xfrm>
          <a:prstGeom prst="rect">
            <a:avLst/>
          </a:prstGeom>
        </p:spPr>
        <p:txBody>
          <a:bodyPr anchor="t" rtlCol="false" tIns="0" lIns="0" bIns="0" rIns="0">
            <a:spAutoFit/>
          </a:bodyPr>
          <a:lstStyle/>
          <a:p>
            <a:pPr>
              <a:lnSpc>
                <a:spcPts val="7279"/>
              </a:lnSpc>
              <a:spcBef>
                <a:spcPct val="0"/>
              </a:spcBef>
            </a:pPr>
            <a:r>
              <a:rPr lang="en-US" sz="5199">
                <a:solidFill>
                  <a:srgbClr val="FFFFFF"/>
                </a:solidFill>
                <a:latin typeface="Canva Sans Bold"/>
              </a:rPr>
              <a:t>III).</a:t>
            </a:r>
            <a:r>
              <a:rPr lang="en-US" sz="5199">
                <a:solidFill>
                  <a:srgbClr val="FFFFFF"/>
                </a:solidFill>
                <a:latin typeface="Canva Sans Bold"/>
              </a:rPr>
              <a:t> Using NumPy:</a:t>
            </a:r>
          </a:p>
        </p:txBody>
      </p:sp>
      <p:sp>
        <p:nvSpPr>
          <p:cNvPr name="TextBox 5" id="5"/>
          <p:cNvSpPr txBox="true"/>
          <p:nvPr/>
        </p:nvSpPr>
        <p:spPr>
          <a:xfrm rot="0">
            <a:off x="1028700" y="2178140"/>
            <a:ext cx="146717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If your data is in NumPy arrays, you can use the same slicing approach.</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638135" y="4202636"/>
            <a:ext cx="17002205" cy="4350958"/>
          </a:xfrm>
          <a:custGeom>
            <a:avLst/>
            <a:gdLst/>
            <a:ahLst/>
            <a:cxnLst/>
            <a:rect r="r" b="b" t="t" l="l"/>
            <a:pathLst>
              <a:path h="4350958" w="17002205">
                <a:moveTo>
                  <a:pt x="0" y="0"/>
                </a:moveTo>
                <a:lnTo>
                  <a:pt x="17002205" y="0"/>
                </a:lnTo>
                <a:lnTo>
                  <a:pt x="17002205" y="4350958"/>
                </a:lnTo>
                <a:lnTo>
                  <a:pt x="0" y="4350958"/>
                </a:lnTo>
                <a:lnTo>
                  <a:pt x="0" y="0"/>
                </a:lnTo>
                <a:close/>
              </a:path>
            </a:pathLst>
          </a:custGeom>
          <a:blipFill>
            <a:blip r:embed="rId3"/>
            <a:stretch>
              <a:fillRect l="0" t="0" r="0" b="0"/>
            </a:stretch>
          </a:blipFill>
        </p:spPr>
      </p:sp>
      <p:sp>
        <p:nvSpPr>
          <p:cNvPr name="TextBox 4" id="4"/>
          <p:cNvSpPr txBox="true"/>
          <p:nvPr/>
        </p:nvSpPr>
        <p:spPr>
          <a:xfrm rot="0">
            <a:off x="9139238" y="4031186"/>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28700" y="933450"/>
            <a:ext cx="7641431" cy="1811020"/>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IV). Stratified Sampling:</a:t>
            </a:r>
          </a:p>
          <a:p>
            <a:pPr>
              <a:lnSpc>
                <a:spcPts val="7279"/>
              </a:lnSpc>
            </a:pPr>
          </a:p>
        </p:txBody>
      </p:sp>
      <p:sp>
        <p:nvSpPr>
          <p:cNvPr name="TextBox 6" id="6"/>
          <p:cNvSpPr txBox="true"/>
          <p:nvPr/>
        </p:nvSpPr>
        <p:spPr>
          <a:xfrm rot="0">
            <a:off x="1028700" y="2120900"/>
            <a:ext cx="16230600"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If you have labeled data and want to ensure that the distribution of labels is maintained in both training and testing sets, you can use StratifiedShuffleSplit from scikit-learn.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445247" y="6920779"/>
            <a:ext cx="15397506" cy="2909984"/>
          </a:xfrm>
          <a:custGeom>
            <a:avLst/>
            <a:gdLst/>
            <a:ahLst/>
            <a:cxnLst/>
            <a:rect r="r" b="b" t="t" l="l"/>
            <a:pathLst>
              <a:path h="2909984" w="15397506">
                <a:moveTo>
                  <a:pt x="0" y="0"/>
                </a:moveTo>
                <a:lnTo>
                  <a:pt x="15397506" y="0"/>
                </a:lnTo>
                <a:lnTo>
                  <a:pt x="15397506" y="2909985"/>
                </a:lnTo>
                <a:lnTo>
                  <a:pt x="0" y="2909985"/>
                </a:lnTo>
                <a:lnTo>
                  <a:pt x="0" y="0"/>
                </a:lnTo>
                <a:close/>
              </a:path>
            </a:pathLst>
          </a:custGeom>
          <a:blipFill>
            <a:blip r:embed="rId3"/>
            <a:stretch>
              <a:fillRect l="0" t="-5655" r="-5788" b="-19047"/>
            </a:stretch>
          </a:blipFill>
        </p:spPr>
      </p:sp>
      <p:sp>
        <p:nvSpPr>
          <p:cNvPr name="TextBox 4" id="4"/>
          <p:cNvSpPr txBox="true"/>
          <p:nvPr/>
        </p:nvSpPr>
        <p:spPr>
          <a:xfrm rot="0">
            <a:off x="1028700" y="151765"/>
            <a:ext cx="15585043"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2.)How to Balance the Training Data Set Python :</a:t>
            </a:r>
          </a:p>
        </p:txBody>
      </p:sp>
      <p:sp>
        <p:nvSpPr>
          <p:cNvPr name="TextBox 5" id="5"/>
          <p:cNvSpPr txBox="true"/>
          <p:nvPr/>
        </p:nvSpPr>
        <p:spPr>
          <a:xfrm rot="0">
            <a:off x="1028700" y="1234354"/>
            <a:ext cx="16230600" cy="29806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Balancing a training dataset is a common step in machine learning, especially when dealing with imbalanced classes. Imbalanced classes occur when one class has significantly fewer samples than another, and this can lead to biased model training. Here are some techniques to balance a training dataset in Python:</a:t>
            </a:r>
          </a:p>
        </p:txBody>
      </p:sp>
      <p:sp>
        <p:nvSpPr>
          <p:cNvPr name="TextBox 6" id="6"/>
          <p:cNvSpPr txBox="true"/>
          <p:nvPr/>
        </p:nvSpPr>
        <p:spPr>
          <a:xfrm rot="0">
            <a:off x="1028700" y="4386494"/>
            <a:ext cx="8903851"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I). Random Undersampling :</a:t>
            </a:r>
          </a:p>
        </p:txBody>
      </p:sp>
      <p:sp>
        <p:nvSpPr>
          <p:cNvPr name="TextBox 7" id="7"/>
          <p:cNvSpPr txBox="true"/>
          <p:nvPr/>
        </p:nvSpPr>
        <p:spPr>
          <a:xfrm rot="0">
            <a:off x="1028700" y="5473614"/>
            <a:ext cx="16230600"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Randomly remove samples from the over-represented class to make the class distribution more balanced.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2443677"/>
            <a:ext cx="16230600" cy="4065904"/>
          </a:xfrm>
          <a:prstGeom prst="rect">
            <a:avLst/>
          </a:prstGeom>
        </p:spPr>
        <p:txBody>
          <a:bodyPr anchor="t" rtlCol="false" tIns="0" lIns="0" bIns="0" rIns="0">
            <a:spAutoFit/>
          </a:bodyPr>
          <a:lstStyle/>
          <a:p>
            <a:pPr>
              <a:lnSpc>
                <a:spcPts val="4760"/>
              </a:lnSpc>
            </a:pPr>
            <a:r>
              <a:rPr lang="en-US" sz="3400">
                <a:solidFill>
                  <a:srgbClr val="FFFFFF"/>
                </a:solidFill>
                <a:latin typeface="Canva Sans Bold"/>
              </a:rPr>
              <a:t>Python is an interpreted language, meaning you can execute code line by line or run entire scripts. You can use an interactive Python shell or create Python scripts with the .py extension.</a:t>
            </a:r>
          </a:p>
          <a:p>
            <a:pPr>
              <a:lnSpc>
                <a:spcPts val="4760"/>
              </a:lnSpc>
            </a:pPr>
            <a:r>
              <a:rPr lang="en-US" sz="3400">
                <a:solidFill>
                  <a:srgbClr val="FFFFFF"/>
                </a:solidFill>
                <a:latin typeface="Canva Sans Bold"/>
              </a:rPr>
              <a:t>Interactive Python Shell (Command Line):</a:t>
            </a:r>
          </a:p>
          <a:p>
            <a:pPr marL="734069" indent="-367035" lvl="1">
              <a:lnSpc>
                <a:spcPts val="4760"/>
              </a:lnSpc>
              <a:buFont typeface="Arial"/>
              <a:buChar char="•"/>
            </a:pPr>
            <a:r>
              <a:rPr lang="en-US" sz="3400">
                <a:solidFill>
                  <a:srgbClr val="FFFFFF"/>
                </a:solidFill>
                <a:latin typeface="Canva Sans Bold"/>
              </a:rPr>
              <a:t>Open your terminal or command prompt.</a:t>
            </a:r>
          </a:p>
          <a:p>
            <a:pPr marL="734069" indent="-367035" lvl="1">
              <a:lnSpc>
                <a:spcPts val="4760"/>
              </a:lnSpc>
              <a:buFont typeface="Arial"/>
              <a:buChar char="•"/>
            </a:pPr>
            <a:r>
              <a:rPr lang="en-US" sz="3400">
                <a:solidFill>
                  <a:srgbClr val="FFFFFF"/>
                </a:solidFill>
                <a:latin typeface="Canva Sans Bold"/>
              </a:rPr>
              <a:t>Type python or python3 to enter the Python shell.</a:t>
            </a:r>
          </a:p>
          <a:p>
            <a:pPr>
              <a:lnSpc>
                <a:spcPts val="3780"/>
              </a:lnSpc>
            </a:pPr>
          </a:p>
        </p:txBody>
      </p:sp>
      <p:sp>
        <p:nvSpPr>
          <p:cNvPr name="Freeform 8" id="8"/>
          <p:cNvSpPr/>
          <p:nvPr/>
        </p:nvSpPr>
        <p:spPr>
          <a:xfrm flipH="false" flipV="false" rot="0">
            <a:off x="1028700" y="6909630"/>
            <a:ext cx="16230600" cy="2068059"/>
          </a:xfrm>
          <a:custGeom>
            <a:avLst/>
            <a:gdLst/>
            <a:ahLst/>
            <a:cxnLst/>
            <a:rect r="r" b="b" t="t" l="l"/>
            <a:pathLst>
              <a:path h="2068059" w="16230600">
                <a:moveTo>
                  <a:pt x="0" y="0"/>
                </a:moveTo>
                <a:lnTo>
                  <a:pt x="16230600" y="0"/>
                </a:lnTo>
                <a:lnTo>
                  <a:pt x="16230600" y="2068059"/>
                </a:lnTo>
                <a:lnTo>
                  <a:pt x="0" y="2068059"/>
                </a:lnTo>
                <a:lnTo>
                  <a:pt x="0" y="0"/>
                </a:lnTo>
                <a:close/>
              </a:path>
            </a:pathLst>
          </a:custGeom>
          <a:blipFill>
            <a:blip r:embed="rId9"/>
            <a:stretch>
              <a:fillRect l="0" t="-19033" r="0" b="-2352"/>
            </a:stretch>
          </a:blipFill>
        </p:spPr>
      </p:sp>
      <p:sp>
        <p:nvSpPr>
          <p:cNvPr name="TextBox 9" id="9"/>
          <p:cNvSpPr txBox="true"/>
          <p:nvPr/>
        </p:nvSpPr>
        <p:spPr>
          <a:xfrm rot="0">
            <a:off x="1028700" y="895350"/>
            <a:ext cx="15331083" cy="1259829"/>
          </a:xfrm>
          <a:prstGeom prst="rect">
            <a:avLst/>
          </a:prstGeom>
        </p:spPr>
        <p:txBody>
          <a:bodyPr anchor="t" rtlCol="false" tIns="0" lIns="0" bIns="0" rIns="0">
            <a:spAutoFit/>
          </a:bodyPr>
          <a:lstStyle/>
          <a:p>
            <a:pPr>
              <a:lnSpc>
                <a:spcPts val="10360"/>
              </a:lnSpc>
            </a:pPr>
            <a:r>
              <a:rPr lang="en-US" sz="7400">
                <a:solidFill>
                  <a:srgbClr val="FFFFFF"/>
                </a:solidFill>
                <a:latin typeface="Canva Sans Bold"/>
              </a:rPr>
              <a:t>2. Executing command of python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121204" y="3932383"/>
            <a:ext cx="14045592" cy="2422234"/>
          </a:xfrm>
          <a:custGeom>
            <a:avLst/>
            <a:gdLst/>
            <a:ahLst/>
            <a:cxnLst/>
            <a:rect r="r" b="b" t="t" l="l"/>
            <a:pathLst>
              <a:path h="2422234" w="14045592">
                <a:moveTo>
                  <a:pt x="0" y="0"/>
                </a:moveTo>
                <a:lnTo>
                  <a:pt x="14045592" y="0"/>
                </a:lnTo>
                <a:lnTo>
                  <a:pt x="14045592" y="2422234"/>
                </a:lnTo>
                <a:lnTo>
                  <a:pt x="0" y="2422234"/>
                </a:lnTo>
                <a:lnTo>
                  <a:pt x="0" y="0"/>
                </a:lnTo>
                <a:close/>
              </a:path>
            </a:pathLst>
          </a:custGeom>
          <a:blipFill>
            <a:blip r:embed="rId3"/>
            <a:stretch>
              <a:fillRect l="0" t="0" r="0" b="0"/>
            </a:stretch>
          </a:blipFill>
        </p:spPr>
      </p:sp>
      <p:sp>
        <p:nvSpPr>
          <p:cNvPr name="TextBox 4" id="4"/>
          <p:cNvSpPr txBox="true"/>
          <p:nvPr/>
        </p:nvSpPr>
        <p:spPr>
          <a:xfrm rot="0">
            <a:off x="1028700" y="933450"/>
            <a:ext cx="8517493"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II). Random Oversampling:</a:t>
            </a:r>
          </a:p>
          <a:p>
            <a:pPr algn="ctr">
              <a:lnSpc>
                <a:spcPts val="7279"/>
              </a:lnSpc>
            </a:pPr>
          </a:p>
        </p:txBody>
      </p:sp>
      <p:sp>
        <p:nvSpPr>
          <p:cNvPr name="TextBox 5" id="5"/>
          <p:cNvSpPr txBox="true"/>
          <p:nvPr/>
        </p:nvSpPr>
        <p:spPr>
          <a:xfrm rot="0">
            <a:off x="1028700" y="2120900"/>
            <a:ext cx="16230600"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Randomly duplicate samples from the under-represented class to balance the class distribution.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3395345"/>
            <a:ext cx="16230600" cy="3113886"/>
          </a:xfrm>
          <a:custGeom>
            <a:avLst/>
            <a:gdLst/>
            <a:ahLst/>
            <a:cxnLst/>
            <a:rect r="r" b="b" t="t" l="l"/>
            <a:pathLst>
              <a:path h="3113886" w="16230600">
                <a:moveTo>
                  <a:pt x="0" y="0"/>
                </a:moveTo>
                <a:lnTo>
                  <a:pt x="16230600" y="0"/>
                </a:lnTo>
                <a:lnTo>
                  <a:pt x="16230600" y="3113886"/>
                </a:lnTo>
                <a:lnTo>
                  <a:pt x="0" y="3113886"/>
                </a:lnTo>
                <a:lnTo>
                  <a:pt x="0" y="0"/>
                </a:lnTo>
                <a:close/>
              </a:path>
            </a:pathLst>
          </a:custGeom>
          <a:blipFill>
            <a:blip r:embed="rId3"/>
            <a:stretch>
              <a:fillRect l="0" t="0" r="0" b="0"/>
            </a:stretch>
          </a:blipFill>
        </p:spPr>
      </p:sp>
      <p:sp>
        <p:nvSpPr>
          <p:cNvPr name="TextBox 4" id="4"/>
          <p:cNvSpPr txBox="true"/>
          <p:nvPr/>
        </p:nvSpPr>
        <p:spPr>
          <a:xfrm rot="0">
            <a:off x="0" y="942975"/>
            <a:ext cx="19343642" cy="2452370"/>
          </a:xfrm>
          <a:prstGeom prst="rect">
            <a:avLst/>
          </a:prstGeom>
        </p:spPr>
        <p:txBody>
          <a:bodyPr anchor="t" rtlCol="false" tIns="0" lIns="0" bIns="0" rIns="0">
            <a:spAutoFit/>
          </a:bodyPr>
          <a:lstStyle/>
          <a:p>
            <a:pPr algn="ctr">
              <a:lnSpc>
                <a:spcPts val="6580"/>
              </a:lnSpc>
            </a:pPr>
            <a:r>
              <a:rPr lang="en-US" sz="4700">
                <a:solidFill>
                  <a:srgbClr val="FFFFFF"/>
                </a:solidFill>
                <a:latin typeface="Canva Sans Bold"/>
              </a:rPr>
              <a:t>III). SMOTE (Synthetic Minority Over-sampling Technique):</a:t>
            </a:r>
          </a:p>
          <a:p>
            <a:pPr algn="ctr">
              <a:lnSpc>
                <a:spcPts val="6580"/>
              </a:lnSpc>
            </a:pPr>
          </a:p>
          <a:p>
            <a:pPr algn="ctr">
              <a:lnSpc>
                <a:spcPts val="6580"/>
              </a:lnSpc>
            </a:pPr>
          </a:p>
        </p:txBody>
      </p:sp>
      <p:sp>
        <p:nvSpPr>
          <p:cNvPr name="TextBox 5" id="5"/>
          <p:cNvSpPr txBox="true"/>
          <p:nvPr/>
        </p:nvSpPr>
        <p:spPr>
          <a:xfrm rot="0">
            <a:off x="1028700" y="2189343"/>
            <a:ext cx="15230832" cy="5803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Generate synthetic samples for the minority class to balance the dataset.</a:t>
            </a:r>
          </a:p>
        </p:txBody>
      </p:sp>
      <p:sp>
        <p:nvSpPr>
          <p:cNvPr name="TextBox 6" id="6"/>
          <p:cNvSpPr txBox="true"/>
          <p:nvPr/>
        </p:nvSpPr>
        <p:spPr>
          <a:xfrm rot="0">
            <a:off x="1028700" y="6651089"/>
            <a:ext cx="16230600"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Make sure to install the imbalanced-learn library (pip install imbalanced-learn) if you haven't already.</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004203" y="4644275"/>
            <a:ext cx="14279594" cy="2553435"/>
          </a:xfrm>
          <a:custGeom>
            <a:avLst/>
            <a:gdLst/>
            <a:ahLst/>
            <a:cxnLst/>
            <a:rect r="r" b="b" t="t" l="l"/>
            <a:pathLst>
              <a:path h="2553435" w="14279594">
                <a:moveTo>
                  <a:pt x="0" y="0"/>
                </a:moveTo>
                <a:lnTo>
                  <a:pt x="14279594" y="0"/>
                </a:lnTo>
                <a:lnTo>
                  <a:pt x="14279594" y="2553435"/>
                </a:lnTo>
                <a:lnTo>
                  <a:pt x="0" y="2553435"/>
                </a:lnTo>
                <a:lnTo>
                  <a:pt x="0" y="0"/>
                </a:lnTo>
                <a:close/>
              </a:path>
            </a:pathLst>
          </a:custGeom>
          <a:blipFill>
            <a:blip r:embed="rId3"/>
            <a:stretch>
              <a:fillRect l="0" t="0" r="0" b="0"/>
            </a:stretch>
          </a:blipFill>
        </p:spPr>
      </p:sp>
      <p:sp>
        <p:nvSpPr>
          <p:cNvPr name="TextBox 4" id="4"/>
          <p:cNvSpPr txBox="true"/>
          <p:nvPr/>
        </p:nvSpPr>
        <p:spPr>
          <a:xfrm rot="0">
            <a:off x="1028700" y="933450"/>
            <a:ext cx="8105061" cy="1811020"/>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IV). Class Weights:</a:t>
            </a:r>
          </a:p>
          <a:p>
            <a:pPr>
              <a:lnSpc>
                <a:spcPts val="7279"/>
              </a:lnSpc>
            </a:pPr>
          </a:p>
        </p:txBody>
      </p:sp>
      <p:sp>
        <p:nvSpPr>
          <p:cNvPr name="TextBox 5" id="5"/>
          <p:cNvSpPr txBox="true"/>
          <p:nvPr/>
        </p:nvSpPr>
        <p:spPr>
          <a:xfrm rot="0">
            <a:off x="1028700" y="2178140"/>
            <a:ext cx="16230600"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Some machine learning algorithms, especially in scikit-learn, allow you to assign different weights to classes. This way, the algorithm gives more importance to the minority class during training.</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623774" y="3087006"/>
            <a:ext cx="15040452" cy="4475893"/>
          </a:xfrm>
          <a:custGeom>
            <a:avLst/>
            <a:gdLst/>
            <a:ahLst/>
            <a:cxnLst/>
            <a:rect r="r" b="b" t="t" l="l"/>
            <a:pathLst>
              <a:path h="4475893" w="15040452">
                <a:moveTo>
                  <a:pt x="0" y="0"/>
                </a:moveTo>
                <a:lnTo>
                  <a:pt x="15040452" y="0"/>
                </a:lnTo>
                <a:lnTo>
                  <a:pt x="15040452" y="4475893"/>
                </a:lnTo>
                <a:lnTo>
                  <a:pt x="0" y="4475893"/>
                </a:lnTo>
                <a:lnTo>
                  <a:pt x="0" y="0"/>
                </a:lnTo>
                <a:close/>
              </a:path>
            </a:pathLst>
          </a:custGeom>
          <a:blipFill>
            <a:blip r:embed="rId3"/>
            <a:stretch>
              <a:fillRect l="0" t="0" r="0" b="0"/>
            </a:stretch>
          </a:blipFill>
        </p:spPr>
      </p:sp>
      <p:sp>
        <p:nvSpPr>
          <p:cNvPr name="TextBox 4" id="4"/>
          <p:cNvSpPr txBox="true"/>
          <p:nvPr/>
        </p:nvSpPr>
        <p:spPr>
          <a:xfrm rot="0">
            <a:off x="1028700" y="933450"/>
            <a:ext cx="6868001" cy="1811020"/>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V). Custom Sampling:</a:t>
            </a:r>
          </a:p>
          <a:p>
            <a:pPr>
              <a:lnSpc>
                <a:spcPts val="7279"/>
              </a:lnSpc>
            </a:pPr>
          </a:p>
        </p:txBody>
      </p:sp>
      <p:sp>
        <p:nvSpPr>
          <p:cNvPr name="TextBox 5" id="5"/>
          <p:cNvSpPr txBox="true"/>
          <p:nvPr/>
        </p:nvSpPr>
        <p:spPr>
          <a:xfrm rot="0">
            <a:off x="1028700" y="2164080"/>
            <a:ext cx="15040452" cy="5803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Create a custom sampling strategy based on your specific requirements.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706607" y="4435134"/>
            <a:ext cx="11636846" cy="4823166"/>
          </a:xfrm>
          <a:custGeom>
            <a:avLst/>
            <a:gdLst/>
            <a:ahLst/>
            <a:cxnLst/>
            <a:rect r="r" b="b" t="t" l="l"/>
            <a:pathLst>
              <a:path h="4823166" w="11636846">
                <a:moveTo>
                  <a:pt x="0" y="0"/>
                </a:moveTo>
                <a:lnTo>
                  <a:pt x="11636845" y="0"/>
                </a:lnTo>
                <a:lnTo>
                  <a:pt x="11636845" y="4823166"/>
                </a:lnTo>
                <a:lnTo>
                  <a:pt x="0" y="4823166"/>
                </a:lnTo>
                <a:lnTo>
                  <a:pt x="0" y="0"/>
                </a:lnTo>
                <a:close/>
              </a:path>
            </a:pathLst>
          </a:custGeom>
          <a:blipFill>
            <a:blip r:embed="rId3"/>
            <a:stretch>
              <a:fillRect l="0" t="0" r="0" b="0"/>
            </a:stretch>
          </a:blipFill>
        </p:spPr>
      </p:sp>
      <p:sp>
        <p:nvSpPr>
          <p:cNvPr name="TextBox 4" id="4"/>
          <p:cNvSpPr txBox="true"/>
          <p:nvPr/>
        </p:nvSpPr>
        <p:spPr>
          <a:xfrm rot="0">
            <a:off x="619244" y="695188"/>
            <a:ext cx="1704951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2.) How to Build CART Decision Trees Using R/Python</a:t>
            </a:r>
          </a:p>
        </p:txBody>
      </p:sp>
      <p:sp>
        <p:nvSpPr>
          <p:cNvPr name="TextBox 5" id="5"/>
          <p:cNvSpPr txBox="true"/>
          <p:nvPr/>
        </p:nvSpPr>
        <p:spPr>
          <a:xfrm rot="0">
            <a:off x="1028700" y="1920236"/>
            <a:ext cx="16640056" cy="23806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To build a CART (Classification and Regression Trees) decision tree using Python, you can use the scikit-learn library, which provides a convenient implementation for decision tree algorithms. Here's a simple example using scikit-learn: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1622085"/>
            <a:ext cx="16230600" cy="7120202"/>
          </a:xfrm>
          <a:custGeom>
            <a:avLst/>
            <a:gdLst/>
            <a:ahLst/>
            <a:cxnLst/>
            <a:rect r="r" b="b" t="t" l="l"/>
            <a:pathLst>
              <a:path h="7120202" w="16230600">
                <a:moveTo>
                  <a:pt x="0" y="0"/>
                </a:moveTo>
                <a:lnTo>
                  <a:pt x="16230600" y="0"/>
                </a:lnTo>
                <a:lnTo>
                  <a:pt x="16230600" y="7120202"/>
                </a:lnTo>
                <a:lnTo>
                  <a:pt x="0" y="7120202"/>
                </a:lnTo>
                <a:lnTo>
                  <a:pt x="0" y="0"/>
                </a:lnTo>
                <a:close/>
              </a:path>
            </a:pathLst>
          </a:custGeom>
          <a:blipFill>
            <a:blip r:embed="rId3"/>
            <a:stretch>
              <a:fillRect l="-549" t="0" r="-549"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962025"/>
            <a:ext cx="16230600" cy="6581140"/>
          </a:xfrm>
          <a:prstGeom prst="rect">
            <a:avLst/>
          </a:prstGeom>
        </p:spPr>
        <p:txBody>
          <a:bodyPr anchor="t" rtlCol="false" tIns="0" lIns="0" bIns="0" rIns="0">
            <a:spAutoFit/>
          </a:bodyPr>
          <a:lstStyle/>
          <a:p>
            <a:pPr>
              <a:lnSpc>
                <a:spcPts val="4759"/>
              </a:lnSpc>
            </a:pPr>
            <a:r>
              <a:rPr lang="en-US" sz="3399">
                <a:solidFill>
                  <a:srgbClr val="FFFFFF"/>
                </a:solidFill>
                <a:latin typeface="Canva Sans Bold"/>
              </a:rPr>
              <a:t>This example uses the Iris </a:t>
            </a:r>
            <a:r>
              <a:rPr lang="en-US" sz="3399">
                <a:solidFill>
                  <a:srgbClr val="FFFFFF"/>
                </a:solidFill>
                <a:latin typeface="Canva Sans Bold"/>
              </a:rPr>
              <a:t>dataset, which is a popular dataset for classification tasks. The code does the following :</a:t>
            </a:r>
          </a:p>
          <a:p>
            <a:pPr>
              <a:lnSpc>
                <a:spcPts val="4759"/>
              </a:lnSpc>
            </a:pPr>
          </a:p>
          <a:p>
            <a:pPr marL="734059" indent="-367030" lvl="1">
              <a:lnSpc>
                <a:spcPts val="4759"/>
              </a:lnSpc>
              <a:buFont typeface="Arial"/>
              <a:buChar char="•"/>
            </a:pPr>
            <a:r>
              <a:rPr lang="en-US" sz="3399">
                <a:solidFill>
                  <a:srgbClr val="FFFFFF"/>
                </a:solidFill>
                <a:latin typeface="Canva Sans Bold"/>
              </a:rPr>
              <a:t>Load the Iris dataset.</a:t>
            </a:r>
          </a:p>
          <a:p>
            <a:pPr marL="734059" indent="-367030" lvl="1">
              <a:lnSpc>
                <a:spcPts val="4759"/>
              </a:lnSpc>
              <a:buFont typeface="Arial"/>
              <a:buChar char="•"/>
            </a:pPr>
            <a:r>
              <a:rPr lang="en-US" sz="3399">
                <a:solidFill>
                  <a:srgbClr val="FFFFFF"/>
                </a:solidFill>
                <a:latin typeface="Canva Sans Bold"/>
              </a:rPr>
              <a:t>Split the dataset into training and testing sets.</a:t>
            </a:r>
          </a:p>
          <a:p>
            <a:pPr marL="734059" indent="-367030" lvl="1">
              <a:lnSpc>
                <a:spcPts val="4759"/>
              </a:lnSpc>
              <a:buFont typeface="Arial"/>
              <a:buChar char="•"/>
            </a:pPr>
            <a:r>
              <a:rPr lang="en-US" sz="3399">
                <a:solidFill>
                  <a:srgbClr val="FFFFFF"/>
                </a:solidFill>
                <a:latin typeface="Canva Sans Bold"/>
              </a:rPr>
              <a:t>Initialize the DecisionTreeClassifier.</a:t>
            </a:r>
          </a:p>
          <a:p>
            <a:pPr marL="734059" indent="-367030" lvl="1">
              <a:lnSpc>
                <a:spcPts val="4759"/>
              </a:lnSpc>
              <a:buFont typeface="Arial"/>
              <a:buChar char="•"/>
            </a:pPr>
            <a:r>
              <a:rPr lang="en-US" sz="3399">
                <a:solidFill>
                  <a:srgbClr val="FFFFFF"/>
                </a:solidFill>
                <a:latin typeface="Canva Sans Bold"/>
              </a:rPr>
              <a:t>Train the decision tree on the training data.</a:t>
            </a:r>
          </a:p>
          <a:p>
            <a:pPr marL="734059" indent="-367030" lvl="1">
              <a:lnSpc>
                <a:spcPts val="4759"/>
              </a:lnSpc>
              <a:buFont typeface="Arial"/>
              <a:buChar char="•"/>
            </a:pPr>
            <a:r>
              <a:rPr lang="en-US" sz="3399">
                <a:solidFill>
                  <a:srgbClr val="FFFFFF"/>
                </a:solidFill>
                <a:latin typeface="Canva Sans Bold"/>
              </a:rPr>
              <a:t>Make predictions on the testing data.</a:t>
            </a:r>
          </a:p>
          <a:p>
            <a:pPr marL="734059" indent="-367030" lvl="1">
              <a:lnSpc>
                <a:spcPts val="4759"/>
              </a:lnSpc>
              <a:buFont typeface="Arial"/>
              <a:buChar char="•"/>
            </a:pPr>
            <a:r>
              <a:rPr lang="en-US" sz="3399">
                <a:solidFill>
                  <a:srgbClr val="FFFFFF"/>
                </a:solidFill>
                <a:latin typeface="Canva Sans Bold"/>
              </a:rPr>
              <a:t>Evaluate the accuracy of the model.</a:t>
            </a:r>
          </a:p>
          <a:p>
            <a:pPr algn="l" marL="734059" indent="-367030" lvl="1">
              <a:lnSpc>
                <a:spcPts val="4759"/>
              </a:lnSpc>
              <a:buFont typeface="Arial"/>
              <a:buChar char="•"/>
            </a:pPr>
            <a:r>
              <a:rPr lang="en-US" sz="3399">
                <a:solidFill>
                  <a:srgbClr val="FFFFFF"/>
                </a:solidFill>
                <a:latin typeface="Canva Sans Bold"/>
              </a:rPr>
              <a:t>Visualize the decision tree.</a:t>
            </a:r>
          </a:p>
          <a:p>
            <a:pPr algn="ctr">
              <a:lnSpc>
                <a:spcPts val="4759"/>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933450"/>
            <a:ext cx="16123801"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4). How to Build C5.0 Decision Trees Using Python</a:t>
            </a:r>
          </a:p>
        </p:txBody>
      </p:sp>
      <p:sp>
        <p:nvSpPr>
          <p:cNvPr name="TextBox 4" id="4"/>
          <p:cNvSpPr txBox="true"/>
          <p:nvPr/>
        </p:nvSpPr>
        <p:spPr>
          <a:xfrm rot="0">
            <a:off x="1028700" y="2668158"/>
            <a:ext cx="16230600" cy="47809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C5.0 is a decision tree algorithm developed by Ross Quinlan and is a successor to the ID3 and C4.5 algorithms. While scikit-learn doesn't provide a built-in implementation for C5.0, you can use the "RuleFit" library, which implements a version of C5.0. RuleFit is an algorithm that combines decision trees with linear models and can be used to mimic the behavior of C5.0.</a:t>
            </a:r>
          </a:p>
          <a:p>
            <a:pPr>
              <a:lnSpc>
                <a:spcPts val="4759"/>
              </a:lnSpc>
            </a:pPr>
          </a:p>
          <a:p>
            <a:pPr>
              <a:lnSpc>
                <a:spcPts val="4759"/>
              </a:lnSpc>
            </a:pPr>
            <a:r>
              <a:rPr lang="en-US" sz="3399">
                <a:solidFill>
                  <a:srgbClr val="FFFFFF"/>
                </a:solidFill>
                <a:latin typeface="Canva Sans"/>
              </a:rPr>
              <a:t>Here's an example of how to use RuleFit in Python:</a:t>
            </a:r>
          </a:p>
          <a:p>
            <a:pPr algn="ctr">
              <a:lnSpc>
                <a:spcPts val="4759"/>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18583" y="414524"/>
            <a:ext cx="11834842" cy="8843776"/>
          </a:xfrm>
          <a:custGeom>
            <a:avLst/>
            <a:gdLst/>
            <a:ahLst/>
            <a:cxnLst/>
            <a:rect r="r" b="b" t="t" l="l"/>
            <a:pathLst>
              <a:path h="8843776" w="11834842">
                <a:moveTo>
                  <a:pt x="0" y="0"/>
                </a:moveTo>
                <a:lnTo>
                  <a:pt x="11834842" y="0"/>
                </a:lnTo>
                <a:lnTo>
                  <a:pt x="11834842" y="8843776"/>
                </a:lnTo>
                <a:lnTo>
                  <a:pt x="0" y="8843776"/>
                </a:lnTo>
                <a:lnTo>
                  <a:pt x="0" y="0"/>
                </a:lnTo>
                <a:close/>
              </a:path>
            </a:pathLst>
          </a:custGeom>
          <a:blipFill>
            <a:blip r:embed="rId3"/>
            <a:stretch>
              <a:fillRect l="0" t="0" r="0" b="0"/>
            </a:stretch>
          </a:blipFill>
        </p:spPr>
      </p:sp>
      <p:sp>
        <p:nvSpPr>
          <p:cNvPr name="TextBox 4" id="4"/>
          <p:cNvSpPr txBox="true"/>
          <p:nvPr/>
        </p:nvSpPr>
        <p:spPr>
          <a:xfrm rot="0">
            <a:off x="12714491" y="347849"/>
            <a:ext cx="4905875" cy="77812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In this example, the RuleFit model is used as a substitute for C5.0. Note that RuleFit combines decision trees with linear models to create a set of interpretable rules. The rules generated by the model are displayed at the end of the script.</a:t>
            </a:r>
          </a:p>
          <a:p>
            <a:pPr>
              <a:lnSpc>
                <a:spcPts val="4759"/>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5143500"/>
            <a:ext cx="11279181" cy="3854550"/>
          </a:xfrm>
          <a:custGeom>
            <a:avLst/>
            <a:gdLst/>
            <a:ahLst/>
            <a:cxnLst/>
            <a:rect r="r" b="b" t="t" l="l"/>
            <a:pathLst>
              <a:path h="3854550" w="11279181">
                <a:moveTo>
                  <a:pt x="0" y="0"/>
                </a:moveTo>
                <a:lnTo>
                  <a:pt x="11279181" y="0"/>
                </a:lnTo>
                <a:lnTo>
                  <a:pt x="11279181" y="3854550"/>
                </a:lnTo>
                <a:lnTo>
                  <a:pt x="0" y="3854550"/>
                </a:lnTo>
                <a:lnTo>
                  <a:pt x="0" y="0"/>
                </a:lnTo>
                <a:close/>
              </a:path>
            </a:pathLst>
          </a:custGeom>
          <a:blipFill>
            <a:blip r:embed="rId3"/>
            <a:stretch>
              <a:fillRect l="0" t="0" r="0" b="0"/>
            </a:stretch>
          </a:blipFill>
        </p:spPr>
      </p:sp>
      <p:sp>
        <p:nvSpPr>
          <p:cNvPr name="TextBox 4" id="4"/>
          <p:cNvSpPr txBox="true"/>
          <p:nvPr/>
        </p:nvSpPr>
        <p:spPr>
          <a:xfrm rot="0">
            <a:off x="1028700" y="933450"/>
            <a:ext cx="13718738"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5.) How to Build Random Forests R/Python</a:t>
            </a:r>
          </a:p>
        </p:txBody>
      </p:sp>
      <p:sp>
        <p:nvSpPr>
          <p:cNvPr name="TextBox 5" id="5"/>
          <p:cNvSpPr txBox="true"/>
          <p:nvPr/>
        </p:nvSpPr>
        <p:spPr>
          <a:xfrm rot="0">
            <a:off x="1028700" y="2564996"/>
            <a:ext cx="16230600" cy="23806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Building Random Forests in Python is straightforward using the scikit-learn library, which provides a robust implementation of the Random Forest algorithm. Here's an example of how to build a Random Forest classifier using scikit-learn: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21033" y="9021054"/>
            <a:ext cx="4374043" cy="1813240"/>
          </a:xfrm>
          <a:custGeom>
            <a:avLst/>
            <a:gdLst/>
            <a:ahLst/>
            <a:cxnLst/>
            <a:rect r="r" b="b" t="t" l="l"/>
            <a:pathLst>
              <a:path h="1813240" w="4374043">
                <a:moveTo>
                  <a:pt x="0" y="0"/>
                </a:moveTo>
                <a:lnTo>
                  <a:pt x="4374043" y="0"/>
                </a:lnTo>
                <a:lnTo>
                  <a:pt x="4374043" y="1813239"/>
                </a:lnTo>
                <a:lnTo>
                  <a:pt x="0" y="1813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236848"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614050" y="-2250321"/>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2187021" y="1002155"/>
            <a:ext cx="4374043" cy="1813240"/>
          </a:xfrm>
          <a:custGeom>
            <a:avLst/>
            <a:gdLst/>
            <a:ahLst/>
            <a:cxnLst/>
            <a:rect r="r" b="b" t="t" l="l"/>
            <a:pathLst>
              <a:path h="1813240" w="4374043">
                <a:moveTo>
                  <a:pt x="0" y="0"/>
                </a:moveTo>
                <a:lnTo>
                  <a:pt x="4374042" y="0"/>
                </a:lnTo>
                <a:lnTo>
                  <a:pt x="4374042"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14907590" y="9219814"/>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568788" y="5880254"/>
            <a:ext cx="11150424" cy="3139296"/>
          </a:xfrm>
          <a:custGeom>
            <a:avLst/>
            <a:gdLst/>
            <a:ahLst/>
            <a:cxnLst/>
            <a:rect r="r" b="b" t="t" l="l"/>
            <a:pathLst>
              <a:path h="3139296" w="11150424">
                <a:moveTo>
                  <a:pt x="0" y="0"/>
                </a:moveTo>
                <a:lnTo>
                  <a:pt x="11150424" y="0"/>
                </a:lnTo>
                <a:lnTo>
                  <a:pt x="11150424" y="3139296"/>
                </a:lnTo>
                <a:lnTo>
                  <a:pt x="0" y="3139296"/>
                </a:lnTo>
                <a:lnTo>
                  <a:pt x="0" y="0"/>
                </a:lnTo>
                <a:close/>
              </a:path>
            </a:pathLst>
          </a:custGeom>
          <a:blipFill>
            <a:blip r:embed="rId9"/>
            <a:stretch>
              <a:fillRect l="0" t="0" r="0" b="0"/>
            </a:stretch>
          </a:blipFill>
        </p:spPr>
      </p:sp>
      <p:sp>
        <p:nvSpPr>
          <p:cNvPr name="TextBox 11" id="11"/>
          <p:cNvSpPr txBox="true"/>
          <p:nvPr/>
        </p:nvSpPr>
        <p:spPr>
          <a:xfrm rot="0">
            <a:off x="1028700" y="1095375"/>
            <a:ext cx="14270324" cy="1148080"/>
          </a:xfrm>
          <a:prstGeom prst="rect">
            <a:avLst/>
          </a:prstGeom>
        </p:spPr>
        <p:txBody>
          <a:bodyPr anchor="t" rtlCol="false" tIns="0" lIns="0" bIns="0" rIns="0">
            <a:spAutoFit/>
          </a:bodyPr>
          <a:lstStyle/>
          <a:p>
            <a:pPr>
              <a:lnSpc>
                <a:spcPts val="8960"/>
              </a:lnSpc>
            </a:pPr>
            <a:r>
              <a:rPr lang="en-US" sz="8000">
                <a:solidFill>
                  <a:srgbClr val="FFFFFF"/>
                </a:solidFill>
                <a:latin typeface="Canva Sans Bold"/>
              </a:rPr>
              <a:t>3.IMPORTING PACKAGES</a:t>
            </a:r>
          </a:p>
        </p:txBody>
      </p:sp>
      <p:sp>
        <p:nvSpPr>
          <p:cNvPr name="TextBox 12" id="12"/>
          <p:cNvSpPr txBox="true"/>
          <p:nvPr/>
        </p:nvSpPr>
        <p:spPr>
          <a:xfrm rot="0">
            <a:off x="1028700" y="4337252"/>
            <a:ext cx="15124509"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 Importing a Specific Module from a Package:</a:t>
            </a:r>
          </a:p>
          <a:p>
            <a:pPr>
              <a:lnSpc>
                <a:spcPts val="7279"/>
              </a:lnSpc>
            </a:pPr>
            <a:r>
              <a:rPr lang="en-US" sz="5199">
                <a:solidFill>
                  <a:srgbClr val="FFFFFF"/>
                </a:solidFill>
                <a:latin typeface="Canva Sans Bold"/>
              </a:rPr>
              <a:t>         </a:t>
            </a:r>
          </a:p>
        </p:txBody>
      </p:sp>
      <p:sp>
        <p:nvSpPr>
          <p:cNvPr name="TextBox 13" id="13"/>
          <p:cNvSpPr txBox="true"/>
          <p:nvPr/>
        </p:nvSpPr>
        <p:spPr>
          <a:xfrm rot="0">
            <a:off x="1028700" y="2565554"/>
            <a:ext cx="15124509" cy="15811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In Python, you can import a package using the import keyword. A package is a way of organizing related modules into a single directory hierarchy. Here's how you can import a package in Python: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1028700"/>
            <a:ext cx="10924501" cy="5621500"/>
          </a:xfrm>
          <a:custGeom>
            <a:avLst/>
            <a:gdLst/>
            <a:ahLst/>
            <a:cxnLst/>
            <a:rect r="r" b="b" t="t" l="l"/>
            <a:pathLst>
              <a:path h="5621500" w="10924501">
                <a:moveTo>
                  <a:pt x="0" y="0"/>
                </a:moveTo>
                <a:lnTo>
                  <a:pt x="10924501" y="0"/>
                </a:lnTo>
                <a:lnTo>
                  <a:pt x="10924501" y="5621500"/>
                </a:lnTo>
                <a:lnTo>
                  <a:pt x="0" y="5621500"/>
                </a:lnTo>
                <a:lnTo>
                  <a:pt x="0" y="0"/>
                </a:lnTo>
                <a:close/>
              </a:path>
            </a:pathLst>
          </a:custGeom>
          <a:blipFill>
            <a:blip r:embed="rId3"/>
            <a:stretch>
              <a:fillRect l="0" t="0" r="0" b="0"/>
            </a:stretch>
          </a:blipFill>
        </p:spPr>
      </p:sp>
      <p:sp>
        <p:nvSpPr>
          <p:cNvPr name="TextBox 4" id="4"/>
          <p:cNvSpPr txBox="true"/>
          <p:nvPr/>
        </p:nvSpPr>
        <p:spPr>
          <a:xfrm rot="0">
            <a:off x="1028700" y="7000952"/>
            <a:ext cx="15356643"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This example uses the Iris dataset, splits it into training and testing sets, initializes a Random Forest classifier with 100 trees, trains the model on the training data, and evaluates its performance on the testing data.</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3937" y="857250"/>
            <a:ext cx="1623536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#5. Model Evaluation </a:t>
            </a:r>
          </a:p>
        </p:txBody>
      </p:sp>
      <p:sp>
        <p:nvSpPr>
          <p:cNvPr name="TextBox 4" id="4"/>
          <p:cNvSpPr txBox="true"/>
          <p:nvPr/>
        </p:nvSpPr>
        <p:spPr>
          <a:xfrm rot="0">
            <a:off x="1023938" y="2580425"/>
            <a:ext cx="16230600"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1). How to Perform Model Evaluation Using R/Python</a:t>
            </a:r>
          </a:p>
        </p:txBody>
      </p:sp>
      <p:sp>
        <p:nvSpPr>
          <p:cNvPr name="TextBox 5" id="5"/>
          <p:cNvSpPr txBox="true"/>
          <p:nvPr/>
        </p:nvSpPr>
        <p:spPr>
          <a:xfrm rot="0">
            <a:off x="1033462" y="5563005"/>
            <a:ext cx="16225838"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Model evaluation is a critical step in machine learning to assess how well your model is performing on new, unseen data. Here's a step-by-step guide using Python to perform model evaluation: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280443" y="2538346"/>
            <a:ext cx="13727115" cy="3567337"/>
          </a:xfrm>
          <a:custGeom>
            <a:avLst/>
            <a:gdLst/>
            <a:ahLst/>
            <a:cxnLst/>
            <a:rect r="r" b="b" t="t" l="l"/>
            <a:pathLst>
              <a:path h="3567337" w="13727115">
                <a:moveTo>
                  <a:pt x="0" y="0"/>
                </a:moveTo>
                <a:lnTo>
                  <a:pt x="13727114" y="0"/>
                </a:lnTo>
                <a:lnTo>
                  <a:pt x="13727114" y="3567338"/>
                </a:lnTo>
                <a:lnTo>
                  <a:pt x="0" y="3567338"/>
                </a:lnTo>
                <a:lnTo>
                  <a:pt x="0" y="0"/>
                </a:lnTo>
                <a:close/>
              </a:path>
            </a:pathLst>
          </a:custGeom>
          <a:blipFill>
            <a:blip r:embed="rId3"/>
            <a:stretch>
              <a:fillRect l="0" t="0" r="0" b="0"/>
            </a:stretch>
          </a:blipFill>
        </p:spPr>
      </p:sp>
      <p:sp>
        <p:nvSpPr>
          <p:cNvPr name="Freeform 4" id="4"/>
          <p:cNvSpPr/>
          <p:nvPr/>
        </p:nvSpPr>
        <p:spPr>
          <a:xfrm flipH="false" flipV="false" rot="0">
            <a:off x="4312281" y="8505592"/>
            <a:ext cx="9663438" cy="1250256"/>
          </a:xfrm>
          <a:custGeom>
            <a:avLst/>
            <a:gdLst/>
            <a:ahLst/>
            <a:cxnLst/>
            <a:rect r="r" b="b" t="t" l="l"/>
            <a:pathLst>
              <a:path h="1250256" w="9663438">
                <a:moveTo>
                  <a:pt x="0" y="0"/>
                </a:moveTo>
                <a:lnTo>
                  <a:pt x="9663438" y="0"/>
                </a:lnTo>
                <a:lnTo>
                  <a:pt x="9663438" y="1250256"/>
                </a:lnTo>
                <a:lnTo>
                  <a:pt x="0" y="1250256"/>
                </a:lnTo>
                <a:lnTo>
                  <a:pt x="0" y="0"/>
                </a:lnTo>
                <a:close/>
              </a:path>
            </a:pathLst>
          </a:custGeom>
          <a:blipFill>
            <a:blip r:embed="rId4"/>
            <a:stretch>
              <a:fillRect l="0" t="0" r="0" b="0"/>
            </a:stretch>
          </a:blipFill>
        </p:spPr>
      </p:sp>
      <p:sp>
        <p:nvSpPr>
          <p:cNvPr name="TextBox 5" id="5"/>
          <p:cNvSpPr txBox="true"/>
          <p:nvPr/>
        </p:nvSpPr>
        <p:spPr>
          <a:xfrm rot="0">
            <a:off x="1028700" y="339726"/>
            <a:ext cx="8644890" cy="688974"/>
          </a:xfrm>
          <a:prstGeom prst="rect">
            <a:avLst/>
          </a:prstGeom>
        </p:spPr>
        <p:txBody>
          <a:bodyPr anchor="t" rtlCol="false" tIns="0" lIns="0" bIns="0" rIns="0">
            <a:spAutoFit/>
          </a:bodyPr>
          <a:lstStyle/>
          <a:p>
            <a:pPr algn="ctr">
              <a:lnSpc>
                <a:spcPts val="5600"/>
              </a:lnSpc>
            </a:pPr>
            <a:r>
              <a:rPr lang="en-US" sz="4000">
                <a:solidFill>
                  <a:srgbClr val="FFFFFF"/>
                </a:solidFill>
                <a:latin typeface="Canva Sans Bold"/>
              </a:rPr>
              <a:t>I). Train a Machine Learning Model:</a:t>
            </a:r>
          </a:p>
        </p:txBody>
      </p:sp>
      <p:sp>
        <p:nvSpPr>
          <p:cNvPr name="TextBox 6" id="6"/>
          <p:cNvSpPr txBox="true"/>
          <p:nvPr/>
        </p:nvSpPr>
        <p:spPr>
          <a:xfrm rot="0">
            <a:off x="1028700" y="1157856"/>
            <a:ext cx="1623060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First, train your machine learning model on a training dataset. For illustration purposes, we will use a simple example with a logistic regression model.</a:t>
            </a:r>
          </a:p>
        </p:txBody>
      </p:sp>
      <p:sp>
        <p:nvSpPr>
          <p:cNvPr name="TextBox 7" id="7"/>
          <p:cNvSpPr txBox="true"/>
          <p:nvPr/>
        </p:nvSpPr>
        <p:spPr>
          <a:xfrm rot="0">
            <a:off x="1028700" y="6555507"/>
            <a:ext cx="5473184" cy="71246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II). Make Predictions:</a:t>
            </a:r>
          </a:p>
        </p:txBody>
      </p:sp>
      <p:sp>
        <p:nvSpPr>
          <p:cNvPr name="TextBox 8" id="8"/>
          <p:cNvSpPr txBox="true"/>
          <p:nvPr/>
        </p:nvSpPr>
        <p:spPr>
          <a:xfrm rot="0">
            <a:off x="1028700" y="7401327"/>
            <a:ext cx="1301150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Use the trained model to make predictions on the test dataset.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439741" y="3160970"/>
            <a:ext cx="11408518" cy="1227499"/>
          </a:xfrm>
          <a:custGeom>
            <a:avLst/>
            <a:gdLst/>
            <a:ahLst/>
            <a:cxnLst/>
            <a:rect r="r" b="b" t="t" l="l"/>
            <a:pathLst>
              <a:path h="1227499" w="11408518">
                <a:moveTo>
                  <a:pt x="0" y="0"/>
                </a:moveTo>
                <a:lnTo>
                  <a:pt x="11408518" y="0"/>
                </a:lnTo>
                <a:lnTo>
                  <a:pt x="11408518" y="1227498"/>
                </a:lnTo>
                <a:lnTo>
                  <a:pt x="0" y="1227498"/>
                </a:lnTo>
                <a:lnTo>
                  <a:pt x="0" y="0"/>
                </a:lnTo>
                <a:close/>
              </a:path>
            </a:pathLst>
          </a:custGeom>
          <a:blipFill>
            <a:blip r:embed="rId3"/>
            <a:stretch>
              <a:fillRect l="0" t="0" r="0" b="0"/>
            </a:stretch>
          </a:blipFill>
        </p:spPr>
      </p:sp>
      <p:sp>
        <p:nvSpPr>
          <p:cNvPr name="Freeform 4" id="4"/>
          <p:cNvSpPr/>
          <p:nvPr/>
        </p:nvSpPr>
        <p:spPr>
          <a:xfrm flipH="false" flipV="false" rot="0">
            <a:off x="3901307" y="7331657"/>
            <a:ext cx="10485385" cy="1926643"/>
          </a:xfrm>
          <a:custGeom>
            <a:avLst/>
            <a:gdLst/>
            <a:ahLst/>
            <a:cxnLst/>
            <a:rect r="r" b="b" t="t" l="l"/>
            <a:pathLst>
              <a:path h="1926643" w="10485385">
                <a:moveTo>
                  <a:pt x="0" y="0"/>
                </a:moveTo>
                <a:lnTo>
                  <a:pt x="10485386" y="0"/>
                </a:lnTo>
                <a:lnTo>
                  <a:pt x="10485386" y="1926643"/>
                </a:lnTo>
                <a:lnTo>
                  <a:pt x="0" y="1926643"/>
                </a:lnTo>
                <a:lnTo>
                  <a:pt x="0" y="0"/>
                </a:lnTo>
                <a:close/>
              </a:path>
            </a:pathLst>
          </a:custGeom>
          <a:blipFill>
            <a:blip r:embed="rId4"/>
            <a:stretch>
              <a:fillRect l="0" t="0" r="0" b="0"/>
            </a:stretch>
          </a:blipFill>
        </p:spPr>
      </p:sp>
      <p:sp>
        <p:nvSpPr>
          <p:cNvPr name="TextBox 5" id="5"/>
          <p:cNvSpPr txBox="true"/>
          <p:nvPr/>
        </p:nvSpPr>
        <p:spPr>
          <a:xfrm rot="0">
            <a:off x="1028700" y="952500"/>
            <a:ext cx="6178748" cy="71246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III). Evaluate the Model:</a:t>
            </a:r>
          </a:p>
        </p:txBody>
      </p:sp>
      <p:sp>
        <p:nvSpPr>
          <p:cNvPr name="TextBox 6" id="6"/>
          <p:cNvSpPr txBox="true"/>
          <p:nvPr/>
        </p:nvSpPr>
        <p:spPr>
          <a:xfrm rot="0">
            <a:off x="1028700" y="1980504"/>
            <a:ext cx="16230600"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Accuracy Score: </a:t>
            </a:r>
            <a:r>
              <a:rPr lang="en-US" sz="3399">
                <a:solidFill>
                  <a:srgbClr val="FFFFFF"/>
                </a:solidFill>
                <a:latin typeface="Canva Sans"/>
              </a:rPr>
              <a:t>Calculate the accuracy of your model.</a:t>
            </a:r>
          </a:p>
          <a:p>
            <a:pPr algn="just">
              <a:lnSpc>
                <a:spcPts val="4759"/>
              </a:lnSpc>
            </a:pPr>
          </a:p>
        </p:txBody>
      </p:sp>
      <p:sp>
        <p:nvSpPr>
          <p:cNvPr name="TextBox 7" id="7"/>
          <p:cNvSpPr txBox="true"/>
          <p:nvPr/>
        </p:nvSpPr>
        <p:spPr>
          <a:xfrm rot="0">
            <a:off x="1028700" y="5244560"/>
            <a:ext cx="16230600"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Confusion Matrix: </a:t>
            </a:r>
            <a:r>
              <a:rPr lang="en-US" sz="3399">
                <a:solidFill>
                  <a:srgbClr val="FFFFFF"/>
                </a:solidFill>
                <a:latin typeface="Canva Sans"/>
              </a:rPr>
              <a:t>Understand the true positives, true negatives, false positives, and false negatives.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836737" y="2365978"/>
            <a:ext cx="10614526" cy="1574488"/>
          </a:xfrm>
          <a:custGeom>
            <a:avLst/>
            <a:gdLst/>
            <a:ahLst/>
            <a:cxnLst/>
            <a:rect r="r" b="b" t="t" l="l"/>
            <a:pathLst>
              <a:path h="1574488" w="10614526">
                <a:moveTo>
                  <a:pt x="0" y="0"/>
                </a:moveTo>
                <a:lnTo>
                  <a:pt x="10614526" y="0"/>
                </a:lnTo>
                <a:lnTo>
                  <a:pt x="10614526" y="1574488"/>
                </a:lnTo>
                <a:lnTo>
                  <a:pt x="0" y="1574488"/>
                </a:lnTo>
                <a:lnTo>
                  <a:pt x="0" y="0"/>
                </a:lnTo>
                <a:close/>
              </a:path>
            </a:pathLst>
          </a:custGeom>
          <a:blipFill>
            <a:blip r:embed="rId3"/>
            <a:stretch>
              <a:fillRect l="0" t="0" r="0" b="0"/>
            </a:stretch>
          </a:blipFill>
        </p:spPr>
      </p:sp>
      <p:sp>
        <p:nvSpPr>
          <p:cNvPr name="Freeform 4" id="4"/>
          <p:cNvSpPr/>
          <p:nvPr/>
        </p:nvSpPr>
        <p:spPr>
          <a:xfrm flipH="false" flipV="false" rot="0">
            <a:off x="3570426" y="7076440"/>
            <a:ext cx="11147147" cy="2979490"/>
          </a:xfrm>
          <a:custGeom>
            <a:avLst/>
            <a:gdLst/>
            <a:ahLst/>
            <a:cxnLst/>
            <a:rect r="r" b="b" t="t" l="l"/>
            <a:pathLst>
              <a:path h="2979490" w="11147147">
                <a:moveTo>
                  <a:pt x="0" y="0"/>
                </a:moveTo>
                <a:lnTo>
                  <a:pt x="11147148" y="0"/>
                </a:lnTo>
                <a:lnTo>
                  <a:pt x="11147148" y="2979490"/>
                </a:lnTo>
                <a:lnTo>
                  <a:pt x="0" y="2979490"/>
                </a:lnTo>
                <a:lnTo>
                  <a:pt x="0" y="0"/>
                </a:lnTo>
                <a:close/>
              </a:path>
            </a:pathLst>
          </a:custGeom>
          <a:blipFill>
            <a:blip r:embed="rId4"/>
            <a:stretch>
              <a:fillRect l="0" t="0" r="0" b="0"/>
            </a:stretch>
          </a:blipFill>
        </p:spPr>
      </p:sp>
      <p:sp>
        <p:nvSpPr>
          <p:cNvPr name="TextBox 5" id="5"/>
          <p:cNvSpPr txBox="true"/>
          <p:nvPr/>
        </p:nvSpPr>
        <p:spPr>
          <a:xfrm rot="0">
            <a:off x="1028700" y="962025"/>
            <a:ext cx="16230600"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Classification Report: </a:t>
            </a:r>
            <a:r>
              <a:rPr lang="en-US" sz="3399">
                <a:solidFill>
                  <a:srgbClr val="FFFFFF"/>
                </a:solidFill>
                <a:latin typeface="Canva Sans"/>
              </a:rPr>
              <a:t>Get a summary report including precision, recall, and F1-score.</a:t>
            </a:r>
          </a:p>
        </p:txBody>
      </p:sp>
      <p:sp>
        <p:nvSpPr>
          <p:cNvPr name="TextBox 6" id="6"/>
          <p:cNvSpPr txBox="true"/>
          <p:nvPr/>
        </p:nvSpPr>
        <p:spPr>
          <a:xfrm rot="0">
            <a:off x="1028700" y="4431031"/>
            <a:ext cx="5493187" cy="71246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IV). Cross-Validation:</a:t>
            </a:r>
          </a:p>
        </p:txBody>
      </p:sp>
      <p:sp>
        <p:nvSpPr>
          <p:cNvPr name="TextBox 7" id="7"/>
          <p:cNvSpPr txBox="true"/>
          <p:nvPr/>
        </p:nvSpPr>
        <p:spPr>
          <a:xfrm rot="0">
            <a:off x="1028700" y="5295900"/>
            <a:ext cx="16230600" cy="17805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Use cross-validation to get a more robust evaluation. This is particularly important to ensure your model generalizes well to different subsets of the data.</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732586" y="3015476"/>
            <a:ext cx="8822829" cy="6932223"/>
          </a:xfrm>
          <a:custGeom>
            <a:avLst/>
            <a:gdLst/>
            <a:ahLst/>
            <a:cxnLst/>
            <a:rect r="r" b="b" t="t" l="l"/>
            <a:pathLst>
              <a:path h="6932223" w="8822829">
                <a:moveTo>
                  <a:pt x="0" y="0"/>
                </a:moveTo>
                <a:lnTo>
                  <a:pt x="8822828" y="0"/>
                </a:lnTo>
                <a:lnTo>
                  <a:pt x="8822828" y="6932223"/>
                </a:lnTo>
                <a:lnTo>
                  <a:pt x="0" y="6932223"/>
                </a:lnTo>
                <a:lnTo>
                  <a:pt x="0" y="0"/>
                </a:lnTo>
                <a:close/>
              </a:path>
            </a:pathLst>
          </a:custGeom>
          <a:blipFill>
            <a:blip r:embed="rId3"/>
            <a:stretch>
              <a:fillRect l="0" t="0" r="0" b="0"/>
            </a:stretch>
          </a:blipFill>
        </p:spPr>
      </p:sp>
      <p:sp>
        <p:nvSpPr>
          <p:cNvPr name="TextBox 4" id="4"/>
          <p:cNvSpPr txBox="true"/>
          <p:nvPr/>
        </p:nvSpPr>
        <p:spPr>
          <a:xfrm rot="0">
            <a:off x="1028700" y="634056"/>
            <a:ext cx="16230600" cy="1455419"/>
          </a:xfrm>
          <a:prstGeom prst="rect">
            <a:avLst/>
          </a:prstGeom>
        </p:spPr>
        <p:txBody>
          <a:bodyPr anchor="t" rtlCol="false" tIns="0" lIns="0" bIns="0" rIns="0">
            <a:spAutoFit/>
          </a:bodyPr>
          <a:lstStyle/>
          <a:p>
            <a:pPr algn="just">
              <a:lnSpc>
                <a:spcPts val="5880"/>
              </a:lnSpc>
            </a:pPr>
            <a:r>
              <a:rPr lang="en-US" sz="4200">
                <a:solidFill>
                  <a:srgbClr val="FFFFFF"/>
                </a:solidFill>
                <a:latin typeface="Canva Sans Bold"/>
              </a:rPr>
              <a:t>V). Receiver Operating Characteristic (ROC) Curve and Area Under the Curve (AUC):</a:t>
            </a:r>
          </a:p>
        </p:txBody>
      </p:sp>
      <p:sp>
        <p:nvSpPr>
          <p:cNvPr name="TextBox 5" id="5"/>
          <p:cNvSpPr txBox="true"/>
          <p:nvPr/>
        </p:nvSpPr>
        <p:spPr>
          <a:xfrm rot="0">
            <a:off x="1028700" y="2225365"/>
            <a:ext cx="16230600"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For binary classification problems, you might want to check the ROC curve and AUC.</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933450"/>
            <a:ext cx="1158394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VI). Adjust for Imbalanced Datasets:</a:t>
            </a:r>
          </a:p>
        </p:txBody>
      </p:sp>
      <p:sp>
        <p:nvSpPr>
          <p:cNvPr name="TextBox 4" id="4"/>
          <p:cNvSpPr txBox="true"/>
          <p:nvPr/>
        </p:nvSpPr>
        <p:spPr>
          <a:xfrm rot="0">
            <a:off x="1028700" y="2060116"/>
            <a:ext cx="16230600"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If your dataset is imbalanced, consider using metrics such as precision, recall, and F1-score instead of accuracy.</a:t>
            </a:r>
          </a:p>
        </p:txBody>
      </p:sp>
      <p:sp>
        <p:nvSpPr>
          <p:cNvPr name="TextBox 5" id="5"/>
          <p:cNvSpPr txBox="true"/>
          <p:nvPr/>
        </p:nvSpPr>
        <p:spPr>
          <a:xfrm rot="0">
            <a:off x="1028700" y="4256405"/>
            <a:ext cx="9378434"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VII). Hyperparameter Tuning:</a:t>
            </a:r>
          </a:p>
        </p:txBody>
      </p:sp>
      <p:sp>
        <p:nvSpPr>
          <p:cNvPr name="TextBox 6" id="6"/>
          <p:cNvSpPr txBox="true"/>
          <p:nvPr/>
        </p:nvSpPr>
        <p:spPr>
          <a:xfrm rot="0">
            <a:off x="1028700" y="5695690"/>
            <a:ext cx="16230600"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If your model has hyperparameters, consider using techniques like grid search or random search for hyperparameter tuning.</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28700" y="933450"/>
            <a:ext cx="16230600"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2). Accounting for Unequal Error Costs Using Python</a:t>
            </a:r>
          </a:p>
        </p:txBody>
      </p:sp>
      <p:sp>
        <p:nvSpPr>
          <p:cNvPr name="TextBox 5" id="5"/>
          <p:cNvSpPr txBox="true"/>
          <p:nvPr/>
        </p:nvSpPr>
        <p:spPr>
          <a:xfrm rot="0">
            <a:off x="1023938" y="3619817"/>
            <a:ext cx="16230600" cy="298069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When dealing with imbalanced datasets, where the cost of errors for different classes is unequal, it's crucial to account for these costs during the evaluation and optimization of your machine learning model. In Python, you can achieve this using techniques such as cost-sensitive learning, custom scoring functions, or adjusting the decision threshold. Here's a brief guide:</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353950" y="3897074"/>
            <a:ext cx="11570574" cy="6221299"/>
          </a:xfrm>
          <a:custGeom>
            <a:avLst/>
            <a:gdLst/>
            <a:ahLst/>
            <a:cxnLst/>
            <a:rect r="r" b="b" t="t" l="l"/>
            <a:pathLst>
              <a:path h="6221299" w="11570574">
                <a:moveTo>
                  <a:pt x="0" y="0"/>
                </a:moveTo>
                <a:lnTo>
                  <a:pt x="11570575" y="0"/>
                </a:lnTo>
                <a:lnTo>
                  <a:pt x="11570575" y="6221299"/>
                </a:lnTo>
                <a:lnTo>
                  <a:pt x="0" y="6221299"/>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28700" y="942975"/>
            <a:ext cx="5981819" cy="688974"/>
          </a:xfrm>
          <a:prstGeom prst="rect">
            <a:avLst/>
          </a:prstGeom>
        </p:spPr>
        <p:txBody>
          <a:bodyPr anchor="t" rtlCol="false" tIns="0" lIns="0" bIns="0" rIns="0">
            <a:spAutoFit/>
          </a:bodyPr>
          <a:lstStyle/>
          <a:p>
            <a:pPr algn="ctr">
              <a:lnSpc>
                <a:spcPts val="5600"/>
              </a:lnSpc>
            </a:pPr>
            <a:r>
              <a:rPr lang="en-US" sz="4000">
                <a:solidFill>
                  <a:srgbClr val="FFFFFF"/>
                </a:solidFill>
                <a:latin typeface="Canva Sans Bold"/>
              </a:rPr>
              <a:t>Cost-sensitive Learning:</a:t>
            </a:r>
          </a:p>
        </p:txBody>
      </p:sp>
      <p:sp>
        <p:nvSpPr>
          <p:cNvPr name="TextBox 6" id="6"/>
          <p:cNvSpPr txBox="true"/>
          <p:nvPr/>
        </p:nvSpPr>
        <p:spPr>
          <a:xfrm rot="0">
            <a:off x="1033462" y="1840309"/>
            <a:ext cx="16230600" cy="17805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We can assign different weights to classes in our model to penalize misclassifications differently. This can be done using the class_weight parameter in many scikit-learn classifiers. For example:</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632586" y="5143500"/>
            <a:ext cx="15626714" cy="2638632"/>
          </a:xfrm>
          <a:custGeom>
            <a:avLst/>
            <a:gdLst/>
            <a:ahLst/>
            <a:cxnLst/>
            <a:rect r="r" b="b" t="t" l="l"/>
            <a:pathLst>
              <a:path h="2638632" w="15626714">
                <a:moveTo>
                  <a:pt x="0" y="0"/>
                </a:moveTo>
                <a:lnTo>
                  <a:pt x="15626714" y="0"/>
                </a:lnTo>
                <a:lnTo>
                  <a:pt x="15626714" y="2638632"/>
                </a:lnTo>
                <a:lnTo>
                  <a:pt x="0" y="2638632"/>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28700" y="952500"/>
            <a:ext cx="6717030" cy="71246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Custom Scoring Function:</a:t>
            </a:r>
          </a:p>
        </p:txBody>
      </p:sp>
      <p:sp>
        <p:nvSpPr>
          <p:cNvPr name="TextBox 6" id="6"/>
          <p:cNvSpPr txBox="true"/>
          <p:nvPr/>
        </p:nvSpPr>
        <p:spPr>
          <a:xfrm rot="0">
            <a:off x="1028700" y="1866483"/>
            <a:ext cx="16230600" cy="17805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You can use a custom scoring function when using cross-validation or grid search to optimize your model. For example, you might define a scoring function that takes into account the imbalanced nature of your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552484" y="1998663"/>
            <a:ext cx="11183033" cy="3144837"/>
          </a:xfrm>
          <a:custGeom>
            <a:avLst/>
            <a:gdLst/>
            <a:ahLst/>
            <a:cxnLst/>
            <a:rect r="r" b="b" t="t" l="l"/>
            <a:pathLst>
              <a:path h="3144837" w="11183033">
                <a:moveTo>
                  <a:pt x="0" y="0"/>
                </a:moveTo>
                <a:lnTo>
                  <a:pt x="11183032" y="0"/>
                </a:lnTo>
                <a:lnTo>
                  <a:pt x="11183032" y="3144837"/>
                </a:lnTo>
                <a:lnTo>
                  <a:pt x="0" y="3144837"/>
                </a:lnTo>
                <a:lnTo>
                  <a:pt x="0" y="0"/>
                </a:lnTo>
                <a:close/>
              </a:path>
            </a:pathLst>
          </a:custGeom>
          <a:blipFill>
            <a:blip r:embed="rId3"/>
            <a:stretch>
              <a:fillRect l="-132" t="0" r="-132" b="0"/>
            </a:stretch>
          </a:blipFill>
        </p:spPr>
      </p:sp>
      <p:sp>
        <p:nvSpPr>
          <p:cNvPr name="Freeform 4" id="4"/>
          <p:cNvSpPr/>
          <p:nvPr/>
        </p:nvSpPr>
        <p:spPr>
          <a:xfrm flipH="false" flipV="false" rot="0">
            <a:off x="3558983" y="6604460"/>
            <a:ext cx="11176533" cy="3054821"/>
          </a:xfrm>
          <a:custGeom>
            <a:avLst/>
            <a:gdLst/>
            <a:ahLst/>
            <a:cxnLst/>
            <a:rect r="r" b="b" t="t" l="l"/>
            <a:pathLst>
              <a:path h="3054821" w="11176533">
                <a:moveTo>
                  <a:pt x="0" y="0"/>
                </a:moveTo>
                <a:lnTo>
                  <a:pt x="11176533" y="0"/>
                </a:lnTo>
                <a:lnTo>
                  <a:pt x="11176533" y="3054821"/>
                </a:lnTo>
                <a:lnTo>
                  <a:pt x="0" y="3054821"/>
                </a:lnTo>
                <a:lnTo>
                  <a:pt x="0" y="0"/>
                </a:lnTo>
                <a:close/>
              </a:path>
            </a:pathLst>
          </a:custGeom>
          <a:blipFill>
            <a:blip r:embed="rId4"/>
            <a:stretch>
              <a:fillRect l="0" t="0" r="0" b="0"/>
            </a:stretch>
          </a:blipFill>
        </p:spPr>
      </p:sp>
      <p:sp>
        <p:nvSpPr>
          <p:cNvPr name="TextBox 5" id="5"/>
          <p:cNvSpPr txBox="true"/>
          <p:nvPr/>
        </p:nvSpPr>
        <p:spPr>
          <a:xfrm rot="0">
            <a:off x="1028700" y="5019675"/>
            <a:ext cx="8942189" cy="1111238"/>
          </a:xfrm>
          <a:prstGeom prst="rect">
            <a:avLst/>
          </a:prstGeom>
        </p:spPr>
        <p:txBody>
          <a:bodyPr anchor="t" rtlCol="false" tIns="0" lIns="0" bIns="0" rIns="0">
            <a:spAutoFit/>
          </a:bodyPr>
          <a:lstStyle/>
          <a:p>
            <a:pPr algn="ctr">
              <a:lnSpc>
                <a:spcPts val="9100"/>
              </a:lnSpc>
            </a:pPr>
            <a:r>
              <a:rPr lang="en-US" sz="6500">
                <a:solidFill>
                  <a:srgbClr val="FFFFFF"/>
                </a:solidFill>
                <a:latin typeface="Canva Sans Bold"/>
              </a:rPr>
              <a:t>III). Importing as Alias </a:t>
            </a:r>
          </a:p>
        </p:txBody>
      </p:sp>
      <p:sp>
        <p:nvSpPr>
          <p:cNvPr name="TextBox 6" id="6"/>
          <p:cNvSpPr txBox="true"/>
          <p:nvPr/>
        </p:nvSpPr>
        <p:spPr>
          <a:xfrm rot="0">
            <a:off x="1028700" y="675567"/>
            <a:ext cx="12946499" cy="1101726"/>
          </a:xfrm>
          <a:prstGeom prst="rect">
            <a:avLst/>
          </a:prstGeom>
        </p:spPr>
        <p:txBody>
          <a:bodyPr anchor="t" rtlCol="false" tIns="0" lIns="0" bIns="0" rIns="0">
            <a:spAutoFit/>
          </a:bodyPr>
          <a:lstStyle/>
          <a:p>
            <a:pPr algn="ctr">
              <a:lnSpc>
                <a:spcPts val="9099"/>
              </a:lnSpc>
            </a:pPr>
            <a:r>
              <a:rPr lang="en-US" sz="6499">
                <a:solidFill>
                  <a:srgbClr val="FFFFFF"/>
                </a:solidFill>
                <a:latin typeface="Canva Sans Bold"/>
              </a:rPr>
              <a:t>II). Importing the whole Package</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559892" y="5461944"/>
            <a:ext cx="13177740" cy="2251561"/>
          </a:xfrm>
          <a:custGeom>
            <a:avLst/>
            <a:gdLst/>
            <a:ahLst/>
            <a:cxnLst/>
            <a:rect r="r" b="b" t="t" l="l"/>
            <a:pathLst>
              <a:path h="2251561" w="13177740">
                <a:moveTo>
                  <a:pt x="0" y="0"/>
                </a:moveTo>
                <a:lnTo>
                  <a:pt x="13177741" y="0"/>
                </a:lnTo>
                <a:lnTo>
                  <a:pt x="13177741" y="2251561"/>
                </a:lnTo>
                <a:lnTo>
                  <a:pt x="0" y="2251561"/>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28700" y="952500"/>
            <a:ext cx="7773948" cy="71246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Adjusting Decision Threshold:</a:t>
            </a:r>
          </a:p>
        </p:txBody>
      </p:sp>
      <p:sp>
        <p:nvSpPr>
          <p:cNvPr name="TextBox 6" id="6"/>
          <p:cNvSpPr txBox="true"/>
          <p:nvPr/>
        </p:nvSpPr>
        <p:spPr>
          <a:xfrm rot="0">
            <a:off x="1033463" y="1831816"/>
            <a:ext cx="16225838" cy="238061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If your model provides probability scores, you can adjust the decision threshold to trade off precision and recall. This is particularly useful in situations where one class is more critical, and you want to avoid false positives or false negatives.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53652"/>
            <a:ext cx="16230600" cy="2787642"/>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#6. NAÏVE BAYES CLASSIFICATION</a:t>
            </a:r>
          </a:p>
        </p:txBody>
      </p:sp>
      <p:sp>
        <p:nvSpPr>
          <p:cNvPr name="TextBox 5" id="5"/>
          <p:cNvSpPr txBox="true"/>
          <p:nvPr/>
        </p:nvSpPr>
        <p:spPr>
          <a:xfrm rot="0">
            <a:off x="1038225" y="2953957"/>
            <a:ext cx="16225838"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Demonstrate application of Naïve Bayes Using R/Python:</a:t>
            </a:r>
          </a:p>
        </p:txBody>
      </p:sp>
      <p:sp>
        <p:nvSpPr>
          <p:cNvPr name="TextBox 6" id="6"/>
          <p:cNvSpPr txBox="true"/>
          <p:nvPr/>
        </p:nvSpPr>
        <p:spPr>
          <a:xfrm rot="0">
            <a:off x="1028700" y="5456856"/>
            <a:ext cx="16235362"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Let's demonstrate the application of Naive Bayes using the famous Iris dataset. We'll use the MultinomialNB classifier from scikit-learn, which is suitable for discrete features (like word counts).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001115" y="1892181"/>
            <a:ext cx="14276245" cy="6502637"/>
          </a:xfrm>
          <a:custGeom>
            <a:avLst/>
            <a:gdLst/>
            <a:ahLst/>
            <a:cxnLst/>
            <a:rect r="r" b="b" t="t" l="l"/>
            <a:pathLst>
              <a:path h="6502637" w="14276245">
                <a:moveTo>
                  <a:pt x="0" y="0"/>
                </a:moveTo>
                <a:lnTo>
                  <a:pt x="14276245" y="0"/>
                </a:lnTo>
                <a:lnTo>
                  <a:pt x="14276245" y="6502638"/>
                </a:lnTo>
                <a:lnTo>
                  <a:pt x="0" y="6502638"/>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147210" y="1173210"/>
            <a:ext cx="11984054" cy="7940579"/>
          </a:xfrm>
          <a:custGeom>
            <a:avLst/>
            <a:gdLst/>
            <a:ahLst/>
            <a:cxnLst/>
            <a:rect r="r" b="b" t="t" l="l"/>
            <a:pathLst>
              <a:path h="7940579" w="11984054">
                <a:moveTo>
                  <a:pt x="0" y="0"/>
                </a:moveTo>
                <a:lnTo>
                  <a:pt x="11984055" y="0"/>
                </a:lnTo>
                <a:lnTo>
                  <a:pt x="11984055" y="7940580"/>
                </a:lnTo>
                <a:lnTo>
                  <a:pt x="0" y="7940580"/>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452806" y="3701569"/>
            <a:ext cx="11372864" cy="5969717"/>
          </a:xfrm>
          <a:custGeom>
            <a:avLst/>
            <a:gdLst/>
            <a:ahLst/>
            <a:cxnLst/>
            <a:rect r="r" b="b" t="t" l="l"/>
            <a:pathLst>
              <a:path h="5969717" w="11372864">
                <a:moveTo>
                  <a:pt x="0" y="0"/>
                </a:moveTo>
                <a:lnTo>
                  <a:pt x="11372863" y="0"/>
                </a:lnTo>
                <a:lnTo>
                  <a:pt x="11372863" y="5969717"/>
                </a:lnTo>
                <a:lnTo>
                  <a:pt x="0" y="5969717"/>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3156347" y="876300"/>
            <a:ext cx="11984831" cy="1368417"/>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#6. NEURAL NETWORKS</a:t>
            </a:r>
          </a:p>
        </p:txBody>
      </p:sp>
      <p:sp>
        <p:nvSpPr>
          <p:cNvPr name="TextBox 6" id="6"/>
          <p:cNvSpPr txBox="true"/>
          <p:nvPr/>
        </p:nvSpPr>
        <p:spPr>
          <a:xfrm rot="0">
            <a:off x="1033462" y="2579525"/>
            <a:ext cx="16230600" cy="71246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Demonstrate application of NEURAL NETWORKS using Python</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80262" y="2612507"/>
            <a:ext cx="16137001" cy="5061987"/>
          </a:xfrm>
          <a:custGeom>
            <a:avLst/>
            <a:gdLst/>
            <a:ahLst/>
            <a:cxnLst/>
            <a:rect r="r" b="b" t="t" l="l"/>
            <a:pathLst>
              <a:path h="5061987" w="16137001">
                <a:moveTo>
                  <a:pt x="0" y="0"/>
                </a:moveTo>
                <a:lnTo>
                  <a:pt x="16137001" y="0"/>
                </a:lnTo>
                <a:lnTo>
                  <a:pt x="16137001" y="5061986"/>
                </a:lnTo>
                <a:lnTo>
                  <a:pt x="0" y="5061986"/>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2419667"/>
            <a:ext cx="16230600" cy="538099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In this example:</a:t>
            </a:r>
          </a:p>
          <a:p>
            <a:pPr algn="just" marL="734059" indent="-367030" lvl="1">
              <a:lnSpc>
                <a:spcPts val="4759"/>
              </a:lnSpc>
              <a:buFont typeface="Arial"/>
              <a:buChar char="•"/>
            </a:pPr>
            <a:r>
              <a:rPr lang="en-US" sz="3399">
                <a:solidFill>
                  <a:srgbClr val="FFFFFF"/>
                </a:solidFill>
                <a:latin typeface="Canva Sans"/>
              </a:rPr>
              <a:t>We load and preprocess the Fashion MNIST dataset.</a:t>
            </a:r>
          </a:p>
          <a:p>
            <a:pPr algn="just" marL="734059" indent="-367030" lvl="1">
              <a:lnSpc>
                <a:spcPts val="4759"/>
              </a:lnSpc>
              <a:buFont typeface="Arial"/>
              <a:buChar char="•"/>
            </a:pPr>
            <a:r>
              <a:rPr lang="en-US" sz="3399">
                <a:solidFill>
                  <a:srgbClr val="FFFFFF"/>
                </a:solidFill>
                <a:latin typeface="Canva Sans"/>
              </a:rPr>
              <a:t>We create a simple neural network with one hidden layer using the Sequential </a:t>
            </a:r>
            <a:r>
              <a:rPr lang="en-US" sz="3399">
                <a:solidFill>
                  <a:srgbClr val="FFFFFF"/>
                </a:solidFill>
                <a:latin typeface="Canva Sans"/>
              </a:rPr>
              <a:t>API of Keras.</a:t>
            </a:r>
          </a:p>
          <a:p>
            <a:pPr algn="just" marL="734059" indent="-367030" lvl="1">
              <a:lnSpc>
                <a:spcPts val="4759"/>
              </a:lnSpc>
              <a:buFont typeface="Arial"/>
              <a:buChar char="•"/>
            </a:pPr>
            <a:r>
              <a:rPr lang="en-US" sz="3399">
                <a:solidFill>
                  <a:srgbClr val="FFFFFF"/>
                </a:solidFill>
                <a:latin typeface="Canva Sans"/>
              </a:rPr>
              <a:t>The model is compiled with the Adam optimizer and sparse categorical crossentropy loss.</a:t>
            </a:r>
          </a:p>
          <a:p>
            <a:pPr algn="just" marL="734059" indent="-367030" lvl="1">
              <a:lnSpc>
                <a:spcPts val="4759"/>
              </a:lnSpc>
              <a:buFont typeface="Arial"/>
              <a:buChar char="•"/>
            </a:pPr>
            <a:r>
              <a:rPr lang="en-US" sz="3399">
                <a:solidFill>
                  <a:srgbClr val="FFFFFF"/>
                </a:solidFill>
                <a:latin typeface="Canva Sans"/>
              </a:rPr>
              <a:t>We train the model on the training set for 10 epochs.</a:t>
            </a:r>
          </a:p>
          <a:p>
            <a:pPr algn="just" marL="734059" indent="-367030" lvl="1">
              <a:lnSpc>
                <a:spcPts val="4759"/>
              </a:lnSpc>
              <a:buFont typeface="Arial"/>
              <a:buChar char="•"/>
            </a:pPr>
            <a:r>
              <a:rPr lang="en-US" sz="3399">
                <a:solidFill>
                  <a:srgbClr val="FFFFFF"/>
                </a:solidFill>
                <a:latin typeface="Canva Sans"/>
              </a:rPr>
              <a:t>Finally, we evaluate the model on the test set and plot the training history.</a:t>
            </a:r>
          </a:p>
          <a:p>
            <a:pPr algn="just">
              <a:lnSpc>
                <a:spcPts val="4759"/>
              </a:lnSpc>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4571865" y="876300"/>
            <a:ext cx="8295084" cy="1368417"/>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#8. CLUSTERING</a:t>
            </a:r>
          </a:p>
        </p:txBody>
      </p:sp>
      <p:sp>
        <p:nvSpPr>
          <p:cNvPr name="TextBox 5" id="5"/>
          <p:cNvSpPr txBox="true"/>
          <p:nvPr/>
        </p:nvSpPr>
        <p:spPr>
          <a:xfrm rot="0">
            <a:off x="1023937" y="2380813"/>
            <a:ext cx="16230600" cy="145541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Demonstrate application of k‐MEANS CLUSTERING Using R/Python</a:t>
            </a:r>
          </a:p>
        </p:txBody>
      </p:sp>
      <p:sp>
        <p:nvSpPr>
          <p:cNvPr name="TextBox 6" id="6"/>
          <p:cNvSpPr txBox="true"/>
          <p:nvPr/>
        </p:nvSpPr>
        <p:spPr>
          <a:xfrm rot="0">
            <a:off x="1031081" y="4917440"/>
            <a:ext cx="16235362"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 Let's demonstrate the application of k-Means clustering using Python with the help of the KMeans algorithm from scikit-learn. In this example, we'll generate random data points and cluster them using k-Means.</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563620" y="847571"/>
            <a:ext cx="11151235" cy="4993477"/>
          </a:xfrm>
          <a:custGeom>
            <a:avLst/>
            <a:gdLst/>
            <a:ahLst/>
            <a:cxnLst/>
            <a:rect r="r" b="b" t="t" l="l"/>
            <a:pathLst>
              <a:path h="4993477" w="11151235">
                <a:moveTo>
                  <a:pt x="0" y="0"/>
                </a:moveTo>
                <a:lnTo>
                  <a:pt x="11151235" y="0"/>
                </a:lnTo>
                <a:lnTo>
                  <a:pt x="11151235" y="4993476"/>
                </a:lnTo>
                <a:lnTo>
                  <a:pt x="0" y="4993476"/>
                </a:lnTo>
                <a:lnTo>
                  <a:pt x="0" y="0"/>
                </a:lnTo>
                <a:close/>
              </a:path>
            </a:pathLst>
          </a:custGeom>
          <a:blipFill>
            <a:blip r:embed="rId3"/>
            <a:stretch>
              <a:fillRect l="0" t="0" r="0" b="0"/>
            </a:stretch>
          </a:blipFill>
        </p:spPr>
      </p:sp>
      <p:sp>
        <p:nvSpPr>
          <p:cNvPr name="Freeform 4" id="4"/>
          <p:cNvSpPr/>
          <p:nvPr/>
        </p:nvSpPr>
        <p:spPr>
          <a:xfrm flipH="false" flipV="false" rot="0">
            <a:off x="3393707" y="6297393"/>
            <a:ext cx="11491061" cy="3279352"/>
          </a:xfrm>
          <a:custGeom>
            <a:avLst/>
            <a:gdLst/>
            <a:ahLst/>
            <a:cxnLst/>
            <a:rect r="r" b="b" t="t" l="l"/>
            <a:pathLst>
              <a:path h="3279352" w="11491061">
                <a:moveTo>
                  <a:pt x="0" y="0"/>
                </a:moveTo>
                <a:lnTo>
                  <a:pt x="11491061" y="0"/>
                </a:lnTo>
                <a:lnTo>
                  <a:pt x="11491061" y="3279351"/>
                </a:lnTo>
                <a:lnTo>
                  <a:pt x="0" y="3279351"/>
                </a:lnTo>
                <a:lnTo>
                  <a:pt x="0" y="0"/>
                </a:lnTo>
                <a:close/>
              </a:path>
            </a:pathLst>
          </a:custGeom>
          <a:blipFill>
            <a:blip r:embed="rId4"/>
            <a:stretch>
              <a:fillRect l="0" t="0" r="0" b="0"/>
            </a:stretch>
          </a:blipFill>
        </p:spPr>
      </p:sp>
      <p:sp>
        <p:nvSpPr>
          <p:cNvPr name="TextBox 5" id="5"/>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28700" y="3319780"/>
            <a:ext cx="16230600" cy="41808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In this example:</a:t>
            </a:r>
          </a:p>
          <a:p>
            <a:pPr algn="just" marL="734059" indent="-367030" lvl="1">
              <a:lnSpc>
                <a:spcPts val="4759"/>
              </a:lnSpc>
              <a:buFont typeface="Arial"/>
              <a:buChar char="•"/>
            </a:pPr>
            <a:r>
              <a:rPr lang="en-US" sz="3399">
                <a:solidFill>
                  <a:srgbClr val="FFFFFF"/>
                </a:solidFill>
                <a:latin typeface="Canva Sans"/>
              </a:rPr>
              <a:t>We generate random data points using the make_blobs function from scikit-learn.</a:t>
            </a:r>
          </a:p>
          <a:p>
            <a:pPr algn="just" marL="734059" indent="-367030" lvl="1">
              <a:lnSpc>
                <a:spcPts val="4759"/>
              </a:lnSpc>
              <a:buFont typeface="Arial"/>
              <a:buChar char="•"/>
            </a:pPr>
            <a:r>
              <a:rPr lang="en-US" sz="3399">
                <a:solidFill>
                  <a:srgbClr val="FFFFFF"/>
                </a:solidFill>
                <a:latin typeface="Canva Sans"/>
              </a:rPr>
              <a:t>We visualize the generate</a:t>
            </a:r>
            <a:r>
              <a:rPr lang="en-US" sz="3399">
                <a:solidFill>
                  <a:srgbClr val="FFFFFF"/>
                </a:solidFill>
                <a:latin typeface="Canva Sans"/>
              </a:rPr>
              <a:t>d data.</a:t>
            </a:r>
          </a:p>
          <a:p>
            <a:pPr algn="just" marL="734059" indent="-367030" lvl="1">
              <a:lnSpc>
                <a:spcPts val="4759"/>
              </a:lnSpc>
              <a:buFont typeface="Arial"/>
              <a:buChar char="•"/>
            </a:pPr>
            <a:r>
              <a:rPr lang="en-US" sz="3399">
                <a:solidFill>
                  <a:srgbClr val="FFFFFF"/>
                </a:solidFill>
                <a:latin typeface="Canva Sans"/>
              </a:rPr>
              <a:t>We apply the k-Means clustering algorithm with n_clusters=4.</a:t>
            </a:r>
          </a:p>
          <a:p>
            <a:pPr algn="just" marL="734059" indent="-367030" lvl="1">
              <a:lnSpc>
                <a:spcPts val="4759"/>
              </a:lnSpc>
              <a:buFont typeface="Arial"/>
              <a:buChar char="•"/>
            </a:pPr>
            <a:r>
              <a:rPr lang="en-US" sz="3399">
                <a:solidFill>
                  <a:srgbClr val="FFFFFF"/>
                </a:solidFill>
                <a:latin typeface="Canva Sans"/>
              </a:rPr>
              <a:t>We visualize the clusters and highlight the cluster centroids.</a:t>
            </a:r>
          </a:p>
          <a:p>
            <a:pPr algn="just">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2729760"/>
            <a:ext cx="16230600" cy="26479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To perform data science in Python, you need to acquire and manipulate data. There are several ways to obtain data for your data science projects. Here are some common methods:</a:t>
            </a:r>
          </a:p>
          <a:p>
            <a:pPr>
              <a:lnSpc>
                <a:spcPts val="4200"/>
              </a:lnSpc>
            </a:pPr>
          </a:p>
          <a:p>
            <a:pPr>
              <a:lnSpc>
                <a:spcPts val="4200"/>
              </a:lnSpc>
            </a:pPr>
          </a:p>
        </p:txBody>
      </p:sp>
      <p:sp>
        <p:nvSpPr>
          <p:cNvPr name="Freeform 4" id="4"/>
          <p:cNvSpPr/>
          <p:nvPr/>
        </p:nvSpPr>
        <p:spPr>
          <a:xfrm flipH="false" flipV="false" rot="0">
            <a:off x="1028700" y="6341005"/>
            <a:ext cx="16038838" cy="1544158"/>
          </a:xfrm>
          <a:custGeom>
            <a:avLst/>
            <a:gdLst/>
            <a:ahLst/>
            <a:cxnLst/>
            <a:rect r="r" b="b" t="t" l="l"/>
            <a:pathLst>
              <a:path h="1544158" w="16038838">
                <a:moveTo>
                  <a:pt x="0" y="0"/>
                </a:moveTo>
                <a:lnTo>
                  <a:pt x="16038838" y="0"/>
                </a:lnTo>
                <a:lnTo>
                  <a:pt x="16038838" y="1544158"/>
                </a:lnTo>
                <a:lnTo>
                  <a:pt x="0" y="1544158"/>
                </a:lnTo>
                <a:lnTo>
                  <a:pt x="0" y="0"/>
                </a:lnTo>
                <a:close/>
              </a:path>
            </a:pathLst>
          </a:custGeom>
          <a:blipFill>
            <a:blip r:embed="rId3"/>
            <a:stretch>
              <a:fillRect l="0" t="-18519" r="0" b="-2029"/>
            </a:stretch>
          </a:blipFill>
        </p:spPr>
      </p:sp>
      <p:sp>
        <p:nvSpPr>
          <p:cNvPr name="TextBox 5" id="5"/>
          <p:cNvSpPr txBox="true"/>
          <p:nvPr/>
        </p:nvSpPr>
        <p:spPr>
          <a:xfrm rot="0">
            <a:off x="1028700" y="876300"/>
            <a:ext cx="13760887" cy="1368417"/>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4. Getting Data into Python </a:t>
            </a:r>
          </a:p>
        </p:txBody>
      </p:sp>
      <p:sp>
        <p:nvSpPr>
          <p:cNvPr name="TextBox 6" id="6"/>
          <p:cNvSpPr txBox="true"/>
          <p:nvPr/>
        </p:nvSpPr>
        <p:spPr>
          <a:xfrm rot="0">
            <a:off x="1028700" y="3987060"/>
            <a:ext cx="11970723" cy="1811020"/>
          </a:xfrm>
          <a:prstGeom prst="rect">
            <a:avLst/>
          </a:prstGeom>
        </p:spPr>
        <p:txBody>
          <a:bodyPr anchor="t" rtlCol="false" tIns="0" lIns="0" bIns="0" rIns="0">
            <a:spAutoFit/>
          </a:bodyPr>
          <a:lstStyle/>
          <a:p>
            <a:pPr>
              <a:lnSpc>
                <a:spcPts val="7279"/>
              </a:lnSpc>
            </a:pPr>
          </a:p>
          <a:p>
            <a:pPr>
              <a:lnSpc>
                <a:spcPts val="7279"/>
              </a:lnSpc>
            </a:pPr>
            <a:r>
              <a:rPr lang="en-US" sz="5199">
                <a:solidFill>
                  <a:srgbClr val="FFFFFF"/>
                </a:solidFill>
                <a:latin typeface="Canva Sans Bold"/>
              </a:rPr>
              <a:t>I).</a:t>
            </a:r>
            <a:r>
              <a:rPr lang="en-US" sz="5199">
                <a:solidFill>
                  <a:srgbClr val="FFFFFF"/>
                </a:solidFill>
                <a:latin typeface="Canva Sans Bold"/>
              </a:rPr>
              <a:t>Use Existing Datasets: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23937" y="1077132"/>
            <a:ext cx="16230600" cy="1401438"/>
          </a:xfrm>
          <a:prstGeom prst="rect">
            <a:avLst/>
          </a:prstGeom>
        </p:spPr>
        <p:txBody>
          <a:bodyPr anchor="t" rtlCol="false" tIns="0" lIns="0" bIns="0" rIns="0">
            <a:spAutoFit/>
          </a:bodyPr>
          <a:lstStyle/>
          <a:p>
            <a:pPr algn="ctr">
              <a:lnSpc>
                <a:spcPts val="11480"/>
              </a:lnSpc>
            </a:pPr>
            <a:r>
              <a:rPr lang="en-US" sz="8200">
                <a:solidFill>
                  <a:srgbClr val="FFFFFF"/>
                </a:solidFill>
                <a:latin typeface="Canva Sans Bold"/>
              </a:rPr>
              <a:t>#9. REGRESSION MODELLING</a:t>
            </a:r>
          </a:p>
        </p:txBody>
      </p:sp>
      <p:sp>
        <p:nvSpPr>
          <p:cNvPr name="TextBox 5" id="5"/>
          <p:cNvSpPr txBox="true"/>
          <p:nvPr/>
        </p:nvSpPr>
        <p:spPr>
          <a:xfrm rot="0">
            <a:off x="1033462" y="3316284"/>
            <a:ext cx="16230600" cy="71246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1). Demonstrate Estimation Model Evaluation Using Python:</a:t>
            </a:r>
          </a:p>
        </p:txBody>
      </p:sp>
      <p:sp>
        <p:nvSpPr>
          <p:cNvPr name="TextBox 6" id="6"/>
          <p:cNvSpPr txBox="true"/>
          <p:nvPr/>
        </p:nvSpPr>
        <p:spPr>
          <a:xfrm rot="0">
            <a:off x="1023938" y="5076825"/>
            <a:ext cx="16230600" cy="298069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The term "estimation model" is quite general, so we will provide a demonstration of model evaluation using a regression model. Specifically, we will use the Linear Regression model as an example. The evaluation metrics commonly used for regression models include Mean Squared Error (MSE), R-squared, and Mean Absolute Error (MAE).</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398311" y="247261"/>
            <a:ext cx="8811357" cy="6072965"/>
          </a:xfrm>
          <a:custGeom>
            <a:avLst/>
            <a:gdLst/>
            <a:ahLst/>
            <a:cxnLst/>
            <a:rect r="r" b="b" t="t" l="l"/>
            <a:pathLst>
              <a:path h="6072965" w="8811357">
                <a:moveTo>
                  <a:pt x="0" y="0"/>
                </a:moveTo>
                <a:lnTo>
                  <a:pt x="8811357" y="0"/>
                </a:lnTo>
                <a:lnTo>
                  <a:pt x="8811357" y="6072965"/>
                </a:lnTo>
                <a:lnTo>
                  <a:pt x="0" y="6072965"/>
                </a:lnTo>
                <a:lnTo>
                  <a:pt x="0" y="0"/>
                </a:lnTo>
                <a:close/>
              </a:path>
            </a:pathLst>
          </a:custGeom>
          <a:blipFill>
            <a:blip r:embed="rId3"/>
            <a:stretch>
              <a:fillRect l="0" t="0" r="0" b="0"/>
            </a:stretch>
          </a:blipFill>
        </p:spPr>
      </p:sp>
      <p:sp>
        <p:nvSpPr>
          <p:cNvPr name="Freeform 4" id="4"/>
          <p:cNvSpPr/>
          <p:nvPr/>
        </p:nvSpPr>
        <p:spPr>
          <a:xfrm flipH="false" flipV="false" rot="0">
            <a:off x="4387731" y="6320226"/>
            <a:ext cx="8821937" cy="3656461"/>
          </a:xfrm>
          <a:custGeom>
            <a:avLst/>
            <a:gdLst/>
            <a:ahLst/>
            <a:cxnLst/>
            <a:rect r="r" b="b" t="t" l="l"/>
            <a:pathLst>
              <a:path h="3656461" w="8821937">
                <a:moveTo>
                  <a:pt x="0" y="0"/>
                </a:moveTo>
                <a:lnTo>
                  <a:pt x="8821937" y="0"/>
                </a:lnTo>
                <a:lnTo>
                  <a:pt x="8821937" y="3656461"/>
                </a:lnTo>
                <a:lnTo>
                  <a:pt x="0" y="3656461"/>
                </a:lnTo>
                <a:lnTo>
                  <a:pt x="0" y="0"/>
                </a:lnTo>
                <a:close/>
              </a:path>
            </a:pathLst>
          </a:custGeom>
          <a:blipFill>
            <a:blip r:embed="rId4"/>
            <a:stretch>
              <a:fillRect l="0" t="0" r="0" b="0"/>
            </a:stretch>
          </a:blipFill>
        </p:spPr>
      </p:sp>
      <p:sp>
        <p:nvSpPr>
          <p:cNvPr name="TextBox 5" id="5"/>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3" y="2119630"/>
            <a:ext cx="16230600" cy="59810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In this example:</a:t>
            </a:r>
          </a:p>
          <a:p>
            <a:pPr algn="just" marL="734059" indent="-367030" lvl="1">
              <a:lnSpc>
                <a:spcPts val="4759"/>
              </a:lnSpc>
              <a:buFont typeface="Arial"/>
              <a:buChar char="•"/>
            </a:pPr>
            <a:r>
              <a:rPr lang="en-US" sz="3399">
                <a:solidFill>
                  <a:srgbClr val="FFFFFF"/>
                </a:solidFill>
                <a:latin typeface="Canva Sans"/>
              </a:rPr>
              <a:t>We generate ran</a:t>
            </a:r>
            <a:r>
              <a:rPr lang="en-US" sz="3399">
                <a:solidFill>
                  <a:srgbClr val="FFFFFF"/>
                </a:solidFill>
                <a:latin typeface="Canva Sans"/>
              </a:rPr>
              <a:t>dom data for demonstration purposes.</a:t>
            </a:r>
          </a:p>
          <a:p>
            <a:pPr algn="just" marL="734059" indent="-367030" lvl="1">
              <a:lnSpc>
                <a:spcPts val="4759"/>
              </a:lnSpc>
              <a:buFont typeface="Arial"/>
              <a:buChar char="•"/>
            </a:pPr>
            <a:r>
              <a:rPr lang="en-US" sz="3399">
                <a:solidFill>
                  <a:srgbClr val="FFFFFF"/>
                </a:solidFill>
                <a:latin typeface="Canva Sans"/>
              </a:rPr>
              <a:t>The data follows a linear relationship with some added noise.</a:t>
            </a:r>
          </a:p>
          <a:p>
            <a:pPr algn="just" marL="734059" indent="-367030" lvl="1">
              <a:lnSpc>
                <a:spcPts val="4759"/>
              </a:lnSpc>
              <a:buFont typeface="Arial"/>
              <a:buChar char="•"/>
            </a:pPr>
            <a:r>
              <a:rPr lang="en-US" sz="3399">
                <a:solidFill>
                  <a:srgbClr val="FFFFFF"/>
                </a:solidFill>
                <a:latin typeface="Canva Sans"/>
              </a:rPr>
              <a:t>We split the data into training and testing sets.</a:t>
            </a:r>
          </a:p>
          <a:p>
            <a:pPr algn="just" marL="734059" indent="-367030" lvl="1">
              <a:lnSpc>
                <a:spcPts val="4759"/>
              </a:lnSpc>
              <a:buFont typeface="Arial"/>
              <a:buChar char="•"/>
            </a:pPr>
            <a:r>
              <a:rPr lang="en-US" sz="3399">
                <a:solidFill>
                  <a:srgbClr val="FFFFFF"/>
                </a:solidFill>
                <a:latin typeface="Canva Sans"/>
              </a:rPr>
              <a:t>A Linear Regression model is trained on the training set.</a:t>
            </a:r>
          </a:p>
          <a:p>
            <a:pPr algn="just" marL="734059" indent="-367030" lvl="1">
              <a:lnSpc>
                <a:spcPts val="4759"/>
              </a:lnSpc>
              <a:buFont typeface="Arial"/>
              <a:buChar char="•"/>
            </a:pPr>
            <a:r>
              <a:rPr lang="en-US" sz="3399">
                <a:solidFill>
                  <a:srgbClr val="FFFFFF"/>
                </a:solidFill>
                <a:latin typeface="Canva Sans"/>
              </a:rPr>
              <a:t>Predictions are made on the test set.</a:t>
            </a:r>
          </a:p>
          <a:p>
            <a:pPr algn="just" marL="734059" indent="-367030" lvl="1">
              <a:lnSpc>
                <a:spcPts val="4759"/>
              </a:lnSpc>
              <a:buFont typeface="Arial"/>
              <a:buChar char="•"/>
            </a:pPr>
            <a:r>
              <a:rPr lang="en-US" sz="3399">
                <a:solidFill>
                  <a:srgbClr val="FFFFFF"/>
                </a:solidFill>
                <a:latin typeface="Canva Sans"/>
              </a:rPr>
              <a:t>We evaluate the model using Mean Squared Error (MSE), R-squared (R2), and Mean Absolute Error (MAE).</a:t>
            </a:r>
          </a:p>
          <a:p>
            <a:pPr algn="just" marL="734059" indent="-367030" lvl="1">
              <a:lnSpc>
                <a:spcPts val="4759"/>
              </a:lnSpc>
              <a:buFont typeface="Arial"/>
              <a:buChar char="•"/>
            </a:pPr>
            <a:r>
              <a:rPr lang="en-US" sz="3399">
                <a:solidFill>
                  <a:srgbClr val="FFFFFF"/>
                </a:solidFill>
                <a:latin typeface="Canva Sans"/>
              </a:rPr>
              <a:t>Finally, we visualize the actual data points and the regression line.</a:t>
            </a:r>
          </a:p>
          <a:p>
            <a:pPr algn="just">
              <a:lnSpc>
                <a:spcPts val="4759"/>
              </a:lnSpc>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19252" y="3989284"/>
            <a:ext cx="9859020" cy="5917470"/>
          </a:xfrm>
          <a:custGeom>
            <a:avLst/>
            <a:gdLst/>
            <a:ahLst/>
            <a:cxnLst/>
            <a:rect r="r" b="b" t="t" l="l"/>
            <a:pathLst>
              <a:path h="5917470" w="9859020">
                <a:moveTo>
                  <a:pt x="0" y="0"/>
                </a:moveTo>
                <a:lnTo>
                  <a:pt x="9859021" y="0"/>
                </a:lnTo>
                <a:lnTo>
                  <a:pt x="9859021" y="5917471"/>
                </a:lnTo>
                <a:lnTo>
                  <a:pt x="0" y="5917471"/>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28700" y="316231"/>
            <a:ext cx="13264158" cy="71246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2). Demonstrate Stepwise Regression Using Python</a:t>
            </a:r>
          </a:p>
        </p:txBody>
      </p:sp>
      <p:sp>
        <p:nvSpPr>
          <p:cNvPr name="TextBox 6" id="6"/>
          <p:cNvSpPr txBox="true"/>
          <p:nvPr/>
        </p:nvSpPr>
        <p:spPr>
          <a:xfrm rot="0">
            <a:off x="1033463" y="1396921"/>
            <a:ext cx="16230600"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Stepwise regression is a method for selecting a subset of predictor variables to include in a regression model. It typically involves adding or removing predictors based on statistical criteria. In Python, we can use the stats models library to perform stepwise regression. Here's a simple example:</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422834" y="1556289"/>
            <a:ext cx="9432806" cy="7174423"/>
          </a:xfrm>
          <a:custGeom>
            <a:avLst/>
            <a:gdLst/>
            <a:ahLst/>
            <a:cxnLst/>
            <a:rect r="r" b="b" t="t" l="l"/>
            <a:pathLst>
              <a:path h="7174423" w="9432806">
                <a:moveTo>
                  <a:pt x="0" y="0"/>
                </a:moveTo>
                <a:lnTo>
                  <a:pt x="9432807" y="0"/>
                </a:lnTo>
                <a:lnTo>
                  <a:pt x="9432807" y="7174422"/>
                </a:lnTo>
                <a:lnTo>
                  <a:pt x="0" y="7174422"/>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2419667"/>
            <a:ext cx="16230600" cy="538099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In this example:</a:t>
            </a:r>
          </a:p>
          <a:p>
            <a:pPr algn="just" marL="734059" indent="-367030" lvl="1">
              <a:lnSpc>
                <a:spcPts val="4759"/>
              </a:lnSpc>
              <a:buFont typeface="Arial"/>
              <a:buChar char="•"/>
            </a:pPr>
            <a:r>
              <a:rPr lang="en-US" sz="3399">
                <a:solidFill>
                  <a:srgbClr val="FFFFFF"/>
                </a:solidFill>
                <a:latin typeface="Canva Sans"/>
              </a:rPr>
              <a:t>We generate a sample </a:t>
            </a:r>
            <a:r>
              <a:rPr lang="en-US" sz="3399">
                <a:solidFill>
                  <a:srgbClr val="FFFFFF"/>
                </a:solidFill>
                <a:latin typeface="Canva Sans"/>
              </a:rPr>
              <a:t>dataset with three predictor variables (X1, X2, X3) and a response variable (Y).</a:t>
            </a:r>
          </a:p>
          <a:p>
            <a:pPr algn="just" marL="734059" indent="-367030" lvl="1">
              <a:lnSpc>
                <a:spcPts val="4759"/>
              </a:lnSpc>
              <a:buFont typeface="Arial"/>
              <a:buChar char="•"/>
            </a:pPr>
            <a:r>
              <a:rPr lang="en-US" sz="3399">
                <a:solidFill>
                  <a:srgbClr val="FFFFFF"/>
                </a:solidFill>
                <a:latin typeface="Canva Sans"/>
              </a:rPr>
              <a:t>The stepwise_regression function iteratively adds the predictor with the lowest p-value to the model until no more predictors meet a certain criterion (e.g., a significance level).</a:t>
            </a:r>
          </a:p>
          <a:p>
            <a:pPr algn="just" marL="734059" indent="-367030" lvl="1">
              <a:lnSpc>
                <a:spcPts val="4759"/>
              </a:lnSpc>
              <a:buFont typeface="Arial"/>
              <a:buChar char="•"/>
            </a:pPr>
            <a:r>
              <a:rPr lang="en-US" sz="3399">
                <a:solidFill>
                  <a:srgbClr val="FFFFFF"/>
                </a:solidFill>
                <a:latin typeface="Canva Sans"/>
              </a:rPr>
              <a:t>The final model is fitted using the selected features, and the summary is displayed.</a:t>
            </a:r>
          </a:p>
          <a:p>
            <a:pPr algn="just">
              <a:lnSpc>
                <a:spcPts val="4759"/>
              </a:lnSpc>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876300"/>
            <a:ext cx="16230600" cy="1368417"/>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#10. DIMENSION REDUCTION</a:t>
            </a:r>
          </a:p>
        </p:txBody>
      </p:sp>
      <p:sp>
        <p:nvSpPr>
          <p:cNvPr name="TextBox 5" id="5"/>
          <p:cNvSpPr txBox="true"/>
          <p:nvPr/>
        </p:nvSpPr>
        <p:spPr>
          <a:xfrm rot="0">
            <a:off x="1026319" y="2411250"/>
            <a:ext cx="16225838" cy="145541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1). Demonstrate How you will Identify Multicollinearity Python:</a:t>
            </a:r>
          </a:p>
        </p:txBody>
      </p:sp>
      <p:sp>
        <p:nvSpPr>
          <p:cNvPr name="TextBox 6" id="6"/>
          <p:cNvSpPr txBox="true"/>
          <p:nvPr/>
        </p:nvSpPr>
        <p:spPr>
          <a:xfrm rot="0">
            <a:off x="1033462" y="4038119"/>
            <a:ext cx="16237744" cy="41808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Multicollinearity occurs when two or more independent variables in a regression model are highly correlated, making it difficult to determine the individual effect of each variable on the dependent variable. In Python, you can identify multicollinearity using various methods, such as correlation matrices, variance inflation factors (VIF), and eigenvalues.</a:t>
            </a:r>
          </a:p>
          <a:p>
            <a:pPr algn="ctr">
              <a:lnSpc>
                <a:spcPts val="4759"/>
              </a:lnSpc>
            </a:pPr>
            <a:r>
              <a:rPr lang="en-US" sz="3399">
                <a:solidFill>
                  <a:srgbClr val="FFFFFF"/>
                </a:solidFill>
                <a:latin typeface="Canva Sans"/>
              </a:rPr>
              <a:t>Here's a demonstration using the VIF approach with the statsmodels library:</a:t>
            </a:r>
          </a:p>
          <a:p>
            <a:pPr algn="ctr">
              <a:lnSpc>
                <a:spcPts val="4759"/>
              </a:lnSpc>
            </a:pP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015725" y="748286"/>
            <a:ext cx="14247026" cy="8790429"/>
          </a:xfrm>
          <a:custGeom>
            <a:avLst/>
            <a:gdLst/>
            <a:ahLst/>
            <a:cxnLst/>
            <a:rect r="r" b="b" t="t" l="l"/>
            <a:pathLst>
              <a:path h="8790429" w="14247026">
                <a:moveTo>
                  <a:pt x="0" y="0"/>
                </a:moveTo>
                <a:lnTo>
                  <a:pt x="14247025" y="0"/>
                </a:lnTo>
                <a:lnTo>
                  <a:pt x="14247025" y="8790428"/>
                </a:lnTo>
                <a:lnTo>
                  <a:pt x="0" y="8790428"/>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3019742"/>
            <a:ext cx="16230600" cy="41808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In this example:</a:t>
            </a:r>
          </a:p>
          <a:p>
            <a:pPr algn="just" marL="734059" indent="-367030" lvl="1">
              <a:lnSpc>
                <a:spcPts val="4759"/>
              </a:lnSpc>
              <a:buFont typeface="Arial"/>
              <a:buChar char="•"/>
            </a:pPr>
            <a:r>
              <a:rPr lang="en-US" sz="3399">
                <a:solidFill>
                  <a:srgbClr val="FFFFFF"/>
                </a:solidFill>
                <a:latin typeface="Canva Sans"/>
              </a:rPr>
              <a:t>We use a subset of features from the Boston Housing </a:t>
            </a:r>
            <a:r>
              <a:rPr lang="en-US" sz="3399">
                <a:solidFill>
                  <a:srgbClr val="FFFFFF"/>
                </a:solidFill>
                <a:latin typeface="Canva Sans"/>
              </a:rPr>
              <a:t>dataset.</a:t>
            </a:r>
          </a:p>
          <a:p>
            <a:pPr algn="just" marL="734059" indent="-367030" lvl="1">
              <a:lnSpc>
                <a:spcPts val="4759"/>
              </a:lnSpc>
              <a:buFont typeface="Arial"/>
              <a:buChar char="•"/>
            </a:pPr>
            <a:r>
              <a:rPr lang="en-US" sz="3399">
                <a:solidFill>
                  <a:srgbClr val="FFFFFF"/>
                </a:solidFill>
                <a:latin typeface="Canva Sans"/>
              </a:rPr>
              <a:t>The VIF values are calculated for each feature using the variance_inflation_factor function from statsmodels.</a:t>
            </a:r>
          </a:p>
          <a:p>
            <a:pPr algn="just" marL="734059" indent="-367030" lvl="1">
              <a:lnSpc>
                <a:spcPts val="4759"/>
              </a:lnSpc>
              <a:buFont typeface="Arial"/>
              <a:buChar char="•"/>
            </a:pPr>
            <a:r>
              <a:rPr lang="en-US" sz="3399">
                <a:solidFill>
                  <a:srgbClr val="FFFFFF"/>
                </a:solidFill>
                <a:latin typeface="Canva Sans"/>
              </a:rPr>
              <a:t>VIF values greater than a certain threshold (commonly 5 or 10) suggest multicollinearity.</a:t>
            </a:r>
          </a:p>
          <a:p>
            <a:pPr algn="just">
              <a:lnSpc>
                <a:spcPts val="4759"/>
              </a:lnSpc>
            </a:pP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3019742"/>
            <a:ext cx="16230600" cy="41808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In this example:</a:t>
            </a:r>
          </a:p>
          <a:p>
            <a:pPr algn="just" marL="734059" indent="-367030" lvl="1">
              <a:lnSpc>
                <a:spcPts val="4759"/>
              </a:lnSpc>
              <a:buFont typeface="Arial"/>
              <a:buChar char="•"/>
            </a:pPr>
            <a:r>
              <a:rPr lang="en-US" sz="3399">
                <a:solidFill>
                  <a:srgbClr val="FFFFFF"/>
                </a:solidFill>
                <a:latin typeface="Canva Sans"/>
              </a:rPr>
              <a:t>We use a subset of features from the Boston Housing </a:t>
            </a:r>
            <a:r>
              <a:rPr lang="en-US" sz="3399">
                <a:solidFill>
                  <a:srgbClr val="FFFFFF"/>
                </a:solidFill>
                <a:latin typeface="Canva Sans"/>
              </a:rPr>
              <a:t>dataset.</a:t>
            </a:r>
          </a:p>
          <a:p>
            <a:pPr algn="just" marL="734059" indent="-367030" lvl="1">
              <a:lnSpc>
                <a:spcPts val="4759"/>
              </a:lnSpc>
              <a:buFont typeface="Arial"/>
              <a:buChar char="•"/>
            </a:pPr>
            <a:r>
              <a:rPr lang="en-US" sz="3399">
                <a:solidFill>
                  <a:srgbClr val="FFFFFF"/>
                </a:solidFill>
                <a:latin typeface="Canva Sans"/>
              </a:rPr>
              <a:t>The VIF values are calculated for each feature using the variance_inflation_factor function from statsmodels.</a:t>
            </a:r>
          </a:p>
          <a:p>
            <a:pPr algn="just" marL="734059" indent="-367030" lvl="1">
              <a:lnSpc>
                <a:spcPts val="4759"/>
              </a:lnSpc>
              <a:buFont typeface="Arial"/>
              <a:buChar char="•"/>
            </a:pPr>
            <a:r>
              <a:rPr lang="en-US" sz="3399">
                <a:solidFill>
                  <a:srgbClr val="FFFFFF"/>
                </a:solidFill>
                <a:latin typeface="Canva Sans"/>
              </a:rPr>
              <a:t>VIF values greater than a certain threshold (commonly 5 or 10) suggest multicollinearity.</a:t>
            </a:r>
          </a:p>
          <a:p>
            <a:pPr algn="just">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2155306"/>
            <a:ext cx="16230600" cy="1213627"/>
          </a:xfrm>
          <a:custGeom>
            <a:avLst/>
            <a:gdLst/>
            <a:ahLst/>
            <a:cxnLst/>
            <a:rect r="r" b="b" t="t" l="l"/>
            <a:pathLst>
              <a:path h="1213627" w="16230600">
                <a:moveTo>
                  <a:pt x="0" y="0"/>
                </a:moveTo>
                <a:lnTo>
                  <a:pt x="16230600" y="0"/>
                </a:lnTo>
                <a:lnTo>
                  <a:pt x="16230600" y="1213627"/>
                </a:lnTo>
                <a:lnTo>
                  <a:pt x="0" y="1213627"/>
                </a:lnTo>
                <a:lnTo>
                  <a:pt x="0" y="0"/>
                </a:lnTo>
                <a:close/>
              </a:path>
            </a:pathLst>
          </a:custGeom>
          <a:blipFill>
            <a:blip r:embed="rId3"/>
            <a:stretch>
              <a:fillRect l="0" t="-24027" r="-1020" b="-24027"/>
            </a:stretch>
          </a:blipFill>
        </p:spPr>
      </p:sp>
      <p:sp>
        <p:nvSpPr>
          <p:cNvPr name="Freeform 4" id="4"/>
          <p:cNvSpPr/>
          <p:nvPr/>
        </p:nvSpPr>
        <p:spPr>
          <a:xfrm flipH="false" flipV="false" rot="0">
            <a:off x="1028700" y="5423157"/>
            <a:ext cx="16230600" cy="3934396"/>
          </a:xfrm>
          <a:custGeom>
            <a:avLst/>
            <a:gdLst/>
            <a:ahLst/>
            <a:cxnLst/>
            <a:rect r="r" b="b" t="t" l="l"/>
            <a:pathLst>
              <a:path h="3934396" w="16230600">
                <a:moveTo>
                  <a:pt x="0" y="0"/>
                </a:moveTo>
                <a:lnTo>
                  <a:pt x="16230600" y="0"/>
                </a:lnTo>
                <a:lnTo>
                  <a:pt x="16230600" y="3934397"/>
                </a:lnTo>
                <a:lnTo>
                  <a:pt x="0" y="3934397"/>
                </a:lnTo>
                <a:lnTo>
                  <a:pt x="0" y="0"/>
                </a:lnTo>
                <a:close/>
              </a:path>
            </a:pathLst>
          </a:custGeom>
          <a:blipFill>
            <a:blip r:embed="rId4"/>
            <a:stretch>
              <a:fillRect l="0" t="-7248" r="0" b="-7248"/>
            </a:stretch>
          </a:blipFill>
        </p:spPr>
      </p:sp>
      <p:sp>
        <p:nvSpPr>
          <p:cNvPr name="TextBox 5" id="5"/>
          <p:cNvSpPr txBox="true"/>
          <p:nvPr/>
        </p:nvSpPr>
        <p:spPr>
          <a:xfrm rot="0">
            <a:off x="1028700" y="933450"/>
            <a:ext cx="861298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II). Access Public Datasets:</a:t>
            </a:r>
          </a:p>
        </p:txBody>
      </p:sp>
      <p:sp>
        <p:nvSpPr>
          <p:cNvPr name="TextBox 6" id="6"/>
          <p:cNvSpPr txBox="true"/>
          <p:nvPr/>
        </p:nvSpPr>
        <p:spPr>
          <a:xfrm rot="0">
            <a:off x="1028700" y="4008034"/>
            <a:ext cx="11314867"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III). Web Scrapping :</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3019742"/>
            <a:ext cx="16230600" cy="41808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In this example:</a:t>
            </a:r>
          </a:p>
          <a:p>
            <a:pPr algn="just" marL="734059" indent="-367030" lvl="1">
              <a:lnSpc>
                <a:spcPts val="4759"/>
              </a:lnSpc>
              <a:buFont typeface="Arial"/>
              <a:buChar char="•"/>
            </a:pPr>
            <a:r>
              <a:rPr lang="en-US" sz="3399">
                <a:solidFill>
                  <a:srgbClr val="FFFFFF"/>
                </a:solidFill>
                <a:latin typeface="Canva Sans"/>
              </a:rPr>
              <a:t>We use a subset of features from the Boston Housing </a:t>
            </a:r>
            <a:r>
              <a:rPr lang="en-US" sz="3399">
                <a:solidFill>
                  <a:srgbClr val="FFFFFF"/>
                </a:solidFill>
                <a:latin typeface="Canva Sans"/>
              </a:rPr>
              <a:t>dataset.</a:t>
            </a:r>
          </a:p>
          <a:p>
            <a:pPr algn="just" marL="734059" indent="-367030" lvl="1">
              <a:lnSpc>
                <a:spcPts val="4759"/>
              </a:lnSpc>
              <a:buFont typeface="Arial"/>
              <a:buChar char="•"/>
            </a:pPr>
            <a:r>
              <a:rPr lang="en-US" sz="3399">
                <a:solidFill>
                  <a:srgbClr val="FFFFFF"/>
                </a:solidFill>
                <a:latin typeface="Canva Sans"/>
              </a:rPr>
              <a:t>The VIF values are calculated for each feature using the variance_inflation_factor function from statsmodels.</a:t>
            </a:r>
          </a:p>
          <a:p>
            <a:pPr algn="just" marL="734059" indent="-367030" lvl="1">
              <a:lnSpc>
                <a:spcPts val="4759"/>
              </a:lnSpc>
              <a:buFont typeface="Arial"/>
              <a:buChar char="•"/>
            </a:pPr>
            <a:r>
              <a:rPr lang="en-US" sz="3399">
                <a:solidFill>
                  <a:srgbClr val="FFFFFF"/>
                </a:solidFill>
                <a:latin typeface="Canva Sans"/>
              </a:rPr>
              <a:t>VIF values greater than a certain threshold (commonly 5 or 10) suggest multicollinearity.</a:t>
            </a:r>
          </a:p>
          <a:p>
            <a:pPr algn="just">
              <a:lnSpc>
                <a:spcPts val="4759"/>
              </a:lnSpc>
            </a:pP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068377" y="2673894"/>
            <a:ext cx="8141721" cy="7241736"/>
          </a:xfrm>
          <a:custGeom>
            <a:avLst/>
            <a:gdLst/>
            <a:ahLst/>
            <a:cxnLst/>
            <a:rect r="r" b="b" t="t" l="l"/>
            <a:pathLst>
              <a:path h="7241736" w="8141721">
                <a:moveTo>
                  <a:pt x="0" y="0"/>
                </a:moveTo>
                <a:lnTo>
                  <a:pt x="8141721" y="0"/>
                </a:lnTo>
                <a:lnTo>
                  <a:pt x="8141721" y="7241736"/>
                </a:lnTo>
                <a:lnTo>
                  <a:pt x="0" y="7241736"/>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33462" y="262890"/>
            <a:ext cx="16230600" cy="145541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2). Demonstrate HOW you’ll apply PRINCIPAL COMPONENTS ANALYSIS </a:t>
            </a:r>
            <a:r>
              <a:rPr lang="en-US" sz="4200">
                <a:solidFill>
                  <a:srgbClr val="FFFFFF"/>
                </a:solidFill>
                <a:latin typeface="Canva Sans Bold"/>
              </a:rPr>
              <a:t>Using Python:</a:t>
            </a:r>
          </a:p>
        </p:txBody>
      </p:sp>
      <p:sp>
        <p:nvSpPr>
          <p:cNvPr name="TextBox 6" id="6"/>
          <p:cNvSpPr txBox="true"/>
          <p:nvPr/>
        </p:nvSpPr>
        <p:spPr>
          <a:xfrm rot="0">
            <a:off x="1033462" y="1874429"/>
            <a:ext cx="1039915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 We'll use the famous Iris dataset for this example.</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2419667"/>
            <a:ext cx="16230600" cy="538099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In this example:</a:t>
            </a:r>
          </a:p>
          <a:p>
            <a:pPr algn="just" marL="734059" indent="-367030" lvl="1">
              <a:lnSpc>
                <a:spcPts val="4759"/>
              </a:lnSpc>
              <a:buFont typeface="Arial"/>
              <a:buChar char="•"/>
            </a:pPr>
            <a:r>
              <a:rPr lang="en-US" sz="3399">
                <a:solidFill>
                  <a:srgbClr val="FFFFFF"/>
                </a:solidFill>
                <a:latin typeface="Canva Sans"/>
              </a:rPr>
              <a:t>We load the Iris dataset and standardize the features, which is an important preprocessing step for PC</a:t>
            </a:r>
            <a:r>
              <a:rPr lang="en-US" sz="3399">
                <a:solidFill>
                  <a:srgbClr val="FFFFFF"/>
                </a:solidFill>
                <a:latin typeface="Canva Sans"/>
              </a:rPr>
              <a:t>A.</a:t>
            </a:r>
          </a:p>
          <a:p>
            <a:pPr algn="just" marL="734059" indent="-367030" lvl="1">
              <a:lnSpc>
                <a:spcPts val="4759"/>
              </a:lnSpc>
              <a:buFont typeface="Arial"/>
              <a:buChar char="•"/>
            </a:pPr>
            <a:r>
              <a:rPr lang="en-US" sz="3399">
                <a:solidFill>
                  <a:srgbClr val="FFFFFF"/>
                </a:solidFill>
                <a:latin typeface="Canva Sans"/>
              </a:rPr>
              <a:t>PCA is applied with two components for visualization purposes.</a:t>
            </a:r>
          </a:p>
          <a:p>
            <a:pPr algn="just" marL="734059" indent="-367030" lvl="1">
              <a:lnSpc>
                <a:spcPts val="4759"/>
              </a:lnSpc>
              <a:buFont typeface="Arial"/>
              <a:buChar char="•"/>
            </a:pPr>
            <a:r>
              <a:rPr lang="en-US" sz="3399">
                <a:solidFill>
                  <a:srgbClr val="FFFFFF"/>
                </a:solidFill>
                <a:latin typeface="Canva Sans"/>
              </a:rPr>
              <a:t>The transformed data is visualized in the new space created by the first two principal components.</a:t>
            </a:r>
          </a:p>
          <a:p>
            <a:pPr algn="just" marL="734059" indent="-367030" lvl="1">
              <a:lnSpc>
                <a:spcPts val="4759"/>
              </a:lnSpc>
              <a:buFont typeface="Arial"/>
              <a:buChar char="•"/>
            </a:pPr>
            <a:r>
              <a:rPr lang="en-US" sz="3399">
                <a:solidFill>
                  <a:srgbClr val="FFFFFF"/>
                </a:solidFill>
                <a:latin typeface="Canva Sans"/>
              </a:rPr>
              <a:t>The explained variance ratio is printed to show the proportion of variance explained by each principal component.</a:t>
            </a:r>
          </a:p>
          <a:p>
            <a:pPr algn="just">
              <a:lnSpc>
                <a:spcPts val="4759"/>
              </a:lnSpc>
            </a:pP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4762" y="239078"/>
            <a:ext cx="18288000" cy="4206874"/>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#11: LOGISTIC REGRESSION MODELLING</a:t>
            </a:r>
          </a:p>
          <a:p>
            <a:pPr algn="ctr">
              <a:lnSpc>
                <a:spcPts val="11200"/>
              </a:lnSpc>
            </a:pPr>
          </a:p>
        </p:txBody>
      </p:sp>
      <p:sp>
        <p:nvSpPr>
          <p:cNvPr name="TextBox 5" id="5"/>
          <p:cNvSpPr txBox="true"/>
          <p:nvPr/>
        </p:nvSpPr>
        <p:spPr>
          <a:xfrm rot="0">
            <a:off x="614338" y="3332480"/>
            <a:ext cx="17068849"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1.) How to Perform Logistic Regression Using Python</a:t>
            </a:r>
          </a:p>
        </p:txBody>
      </p:sp>
      <p:sp>
        <p:nvSpPr>
          <p:cNvPr name="TextBox 6" id="6"/>
          <p:cNvSpPr txBox="true"/>
          <p:nvPr/>
        </p:nvSpPr>
        <p:spPr>
          <a:xfrm rot="0">
            <a:off x="614338" y="4576651"/>
            <a:ext cx="16644962"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Performing logistic regression in Python can be done using the scikit-learn library, which provides a simple and effective implementation of logistic regression. Here's a basic example using scikit-learn:</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90263" y="640410"/>
            <a:ext cx="8970991" cy="8617890"/>
          </a:xfrm>
          <a:custGeom>
            <a:avLst/>
            <a:gdLst/>
            <a:ahLst/>
            <a:cxnLst/>
            <a:rect r="r" b="b" t="t" l="l"/>
            <a:pathLst>
              <a:path h="8617890" w="8970991">
                <a:moveTo>
                  <a:pt x="0" y="0"/>
                </a:moveTo>
                <a:lnTo>
                  <a:pt x="8970991" y="0"/>
                </a:lnTo>
                <a:lnTo>
                  <a:pt x="8970991" y="8617890"/>
                </a:lnTo>
                <a:lnTo>
                  <a:pt x="0" y="8617890"/>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9851947" y="573735"/>
            <a:ext cx="8178149" cy="53809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In this example, logistic regression is performed on a subset of the Iris dataset, considering only two classes (binary classification). The script splits the dataset into training and testing sets, initializes a logistic regression model, trains the model on the training data, and evaluates its performance on the testing data.</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9139238" y="4031186"/>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28700" y="923925"/>
            <a:ext cx="17259300" cy="863600"/>
          </a:xfrm>
          <a:prstGeom prst="rect">
            <a:avLst/>
          </a:prstGeom>
        </p:spPr>
        <p:txBody>
          <a:bodyPr anchor="t" rtlCol="false" tIns="0" lIns="0" bIns="0" rIns="0">
            <a:spAutoFit/>
          </a:bodyPr>
          <a:lstStyle/>
          <a:p>
            <a:pPr algn="ctr">
              <a:lnSpc>
                <a:spcPts val="7000"/>
              </a:lnSpc>
            </a:pPr>
            <a:r>
              <a:rPr lang="en-US" sz="5000">
                <a:solidFill>
                  <a:srgbClr val="FFFFFF"/>
                </a:solidFill>
                <a:latin typeface="Canva Sans Bold"/>
              </a:rPr>
              <a:t>2.) How to Perform Poisson Regression Using R/Python</a:t>
            </a:r>
          </a:p>
        </p:txBody>
      </p:sp>
      <p:sp>
        <p:nvSpPr>
          <p:cNvPr name="TextBox 6" id="6"/>
          <p:cNvSpPr txBox="true"/>
          <p:nvPr/>
        </p:nvSpPr>
        <p:spPr>
          <a:xfrm rot="0">
            <a:off x="1028700" y="2162810"/>
            <a:ext cx="15789245" cy="29806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Performing Poisson regression in Python can be done using the statsmodels library, which provides a comprehensive set of statistical models. Poisson regression is suitable for modeling count data, where the response variable represents the number of events in fixed intervals of time or space. Here's an example:</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36809" y="790001"/>
            <a:ext cx="9804857" cy="8706998"/>
          </a:xfrm>
          <a:custGeom>
            <a:avLst/>
            <a:gdLst/>
            <a:ahLst/>
            <a:cxnLst/>
            <a:rect r="r" b="b" t="t" l="l"/>
            <a:pathLst>
              <a:path h="8706998" w="9804857">
                <a:moveTo>
                  <a:pt x="0" y="0"/>
                </a:moveTo>
                <a:lnTo>
                  <a:pt x="9804857" y="0"/>
                </a:lnTo>
                <a:lnTo>
                  <a:pt x="9804857" y="8706998"/>
                </a:lnTo>
                <a:lnTo>
                  <a:pt x="0" y="8706998"/>
                </a:lnTo>
                <a:lnTo>
                  <a:pt x="0" y="0"/>
                </a:lnTo>
                <a:close/>
              </a:path>
            </a:pathLst>
          </a:custGeom>
          <a:blipFill>
            <a:blip r:embed="rId3"/>
            <a:stretch>
              <a:fillRect l="0" t="0" r="-7628"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62038" y="1122045"/>
            <a:ext cx="17225962" cy="65811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In this example:</a:t>
            </a:r>
          </a:p>
          <a:p>
            <a:pPr marL="734059" indent="-367030" lvl="1">
              <a:lnSpc>
                <a:spcPts val="4759"/>
              </a:lnSpc>
              <a:buFont typeface="Arial"/>
              <a:buChar char="•"/>
            </a:pPr>
            <a:r>
              <a:rPr lang="en-US" sz="3399">
                <a:solidFill>
                  <a:srgbClr val="FFFFFF"/>
                </a:solidFill>
                <a:latin typeface="Canva Sans"/>
              </a:rPr>
              <a:t>We generate synthetic data with two independent variables (‘X[:, 0]’ and ‘X[:, 1]’) and a dependent variable (‘y’) following a Poisson distribution.</a:t>
            </a:r>
          </a:p>
          <a:p>
            <a:pPr marL="734059" indent="-367030" lvl="1">
              <a:lnSpc>
                <a:spcPts val="4759"/>
              </a:lnSpc>
              <a:buFont typeface="Arial"/>
              <a:buChar char="•"/>
            </a:pPr>
            <a:r>
              <a:rPr lang="en-US" sz="3399">
                <a:solidFill>
                  <a:srgbClr val="FFFFFF"/>
                </a:solidFill>
                <a:latin typeface="Canva Sans"/>
              </a:rPr>
              <a:t>The dataset is split into training and testing sets.</a:t>
            </a:r>
          </a:p>
          <a:p>
            <a:pPr marL="734059" indent="-367030" lvl="1">
              <a:lnSpc>
                <a:spcPts val="4759"/>
              </a:lnSpc>
              <a:buFont typeface="Arial"/>
              <a:buChar char="•"/>
            </a:pPr>
            <a:r>
              <a:rPr lang="en-US" sz="3399">
                <a:solidFill>
                  <a:srgbClr val="FFFFFF"/>
                </a:solidFill>
                <a:latin typeface="Canva Sans"/>
              </a:rPr>
              <a:t>A constant term is added to the features for the intercept.</a:t>
            </a:r>
          </a:p>
          <a:p>
            <a:pPr marL="734059" indent="-367030" lvl="1">
              <a:lnSpc>
                <a:spcPts val="4759"/>
              </a:lnSpc>
              <a:buFont typeface="Arial"/>
              <a:buChar char="•"/>
            </a:pPr>
            <a:r>
              <a:rPr lang="en-US" sz="3399">
                <a:solidFill>
                  <a:srgbClr val="FFFFFF"/>
                </a:solidFill>
                <a:latin typeface="Canva Sans"/>
              </a:rPr>
              <a:t>The Poisson regression model is fitted using the ‘GLM’ (Generalized Linear Model) class from ‘statsmodels.’</a:t>
            </a:r>
          </a:p>
          <a:p>
            <a:pPr marL="734059" indent="-367030" lvl="1">
              <a:lnSpc>
                <a:spcPts val="4759"/>
              </a:lnSpc>
              <a:buFont typeface="Arial"/>
              <a:buChar char="•"/>
            </a:pPr>
            <a:r>
              <a:rPr lang="en-US" sz="3399">
                <a:solidFill>
                  <a:srgbClr val="FFFFFF"/>
                </a:solidFill>
                <a:latin typeface="Canva Sans"/>
              </a:rPr>
              <a:t>Predictions are made on the testing data, and the model is evaluated using mean squared error.</a:t>
            </a:r>
          </a:p>
          <a:p>
            <a:pPr marL="734059" indent="-367030" lvl="1">
              <a:lnSpc>
                <a:spcPts val="4759"/>
              </a:lnSpc>
              <a:buFont typeface="Arial"/>
              <a:buChar char="•"/>
            </a:pPr>
            <a:r>
              <a:rPr lang="en-US" sz="3399">
                <a:solidFill>
                  <a:srgbClr val="FFFFFF"/>
                </a:solidFill>
                <a:latin typeface="Canva Sans"/>
              </a:rPr>
              <a:t>The summary of the Poisson regression model is displayed.</a:t>
            </a:r>
          </a:p>
          <a:p>
            <a:pPr>
              <a:lnSpc>
                <a:spcPts val="4759"/>
              </a:lnSpc>
            </a:pP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28700" y="876300"/>
            <a:ext cx="16230600" cy="1368417"/>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#12. ASSOCIATION RULES</a:t>
            </a:r>
          </a:p>
        </p:txBody>
      </p:sp>
      <p:sp>
        <p:nvSpPr>
          <p:cNvPr name="TextBox 5" id="5"/>
          <p:cNvSpPr txBox="true"/>
          <p:nvPr/>
        </p:nvSpPr>
        <p:spPr>
          <a:xfrm rot="0">
            <a:off x="1028700" y="2951000"/>
            <a:ext cx="12483941" cy="71246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1). How to Mine Association Rules Using Python:</a:t>
            </a:r>
          </a:p>
        </p:txBody>
      </p:sp>
      <p:sp>
        <p:nvSpPr>
          <p:cNvPr name="TextBox 6" id="6"/>
          <p:cNvSpPr txBox="true"/>
          <p:nvPr/>
        </p:nvSpPr>
        <p:spPr>
          <a:xfrm rot="0">
            <a:off x="987147" y="4379278"/>
            <a:ext cx="16304180" cy="29806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Mining association rules is a data mining technique that discovers interesting relationships, patterns, or associations among a set of items in large datasets. In Python, you can use the mlxtend library, which provides a convenient implementation of the Apriori algorithm for mining association rules. Here's a basic example:</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374051" y="933443"/>
            <a:ext cx="11530374" cy="8420115"/>
          </a:xfrm>
          <a:custGeom>
            <a:avLst/>
            <a:gdLst/>
            <a:ahLst/>
            <a:cxnLst/>
            <a:rect r="r" b="b" t="t" l="l"/>
            <a:pathLst>
              <a:path h="8420115" w="11530374">
                <a:moveTo>
                  <a:pt x="0" y="0"/>
                </a:moveTo>
                <a:lnTo>
                  <a:pt x="11530373" y="0"/>
                </a:lnTo>
                <a:lnTo>
                  <a:pt x="11530373" y="8420114"/>
                </a:lnTo>
                <a:lnTo>
                  <a:pt x="0" y="8420114"/>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42987" y="1757412"/>
            <a:ext cx="16221075" cy="3222551"/>
          </a:xfrm>
          <a:custGeom>
            <a:avLst/>
            <a:gdLst/>
            <a:ahLst/>
            <a:cxnLst/>
            <a:rect r="r" b="b" t="t" l="l"/>
            <a:pathLst>
              <a:path h="3222551" w="16221075">
                <a:moveTo>
                  <a:pt x="0" y="0"/>
                </a:moveTo>
                <a:lnTo>
                  <a:pt x="16221075" y="0"/>
                </a:lnTo>
                <a:lnTo>
                  <a:pt x="16221075" y="3222550"/>
                </a:lnTo>
                <a:lnTo>
                  <a:pt x="0" y="3222550"/>
                </a:lnTo>
                <a:lnTo>
                  <a:pt x="0" y="0"/>
                </a:lnTo>
                <a:close/>
              </a:path>
            </a:pathLst>
          </a:custGeom>
          <a:blipFill>
            <a:blip r:embed="rId3"/>
            <a:stretch>
              <a:fillRect l="0" t="-9078" r="0" b="-9078"/>
            </a:stretch>
          </a:blipFill>
        </p:spPr>
      </p:sp>
      <p:sp>
        <p:nvSpPr>
          <p:cNvPr name="Freeform 4" id="4"/>
          <p:cNvSpPr/>
          <p:nvPr/>
        </p:nvSpPr>
        <p:spPr>
          <a:xfrm flipH="false" flipV="false" rot="0">
            <a:off x="1019175" y="6273847"/>
            <a:ext cx="16225837" cy="3331771"/>
          </a:xfrm>
          <a:custGeom>
            <a:avLst/>
            <a:gdLst/>
            <a:ahLst/>
            <a:cxnLst/>
            <a:rect r="r" b="b" t="t" l="l"/>
            <a:pathLst>
              <a:path h="3331771" w="16225837">
                <a:moveTo>
                  <a:pt x="0" y="0"/>
                </a:moveTo>
                <a:lnTo>
                  <a:pt x="16225837" y="0"/>
                </a:lnTo>
                <a:lnTo>
                  <a:pt x="16225837" y="3331771"/>
                </a:lnTo>
                <a:lnTo>
                  <a:pt x="0" y="3331771"/>
                </a:lnTo>
                <a:lnTo>
                  <a:pt x="0" y="0"/>
                </a:lnTo>
                <a:close/>
              </a:path>
            </a:pathLst>
          </a:custGeom>
          <a:blipFill>
            <a:blip r:embed="rId4"/>
            <a:stretch>
              <a:fillRect l="0" t="-9060" r="0" b="-9060"/>
            </a:stretch>
          </a:blipFill>
        </p:spPr>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spcBef>
                <a:spcPct val="0"/>
              </a:spcBef>
            </a:pPr>
          </a:p>
        </p:txBody>
      </p:sp>
      <p:sp>
        <p:nvSpPr>
          <p:cNvPr name="TextBox 6" id="6"/>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1033463" y="537527"/>
            <a:ext cx="16230600"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IV). Database Access :</a:t>
            </a:r>
          </a:p>
        </p:txBody>
      </p:sp>
      <p:sp>
        <p:nvSpPr>
          <p:cNvPr name="TextBox 8" id="8"/>
          <p:cNvSpPr txBox="true"/>
          <p:nvPr/>
        </p:nvSpPr>
        <p:spPr>
          <a:xfrm rot="0">
            <a:off x="1042987" y="5135732"/>
            <a:ext cx="16235362" cy="887095"/>
          </a:xfrm>
          <a:prstGeom prst="rect">
            <a:avLst/>
          </a:prstGeom>
        </p:spPr>
        <p:txBody>
          <a:bodyPr anchor="t" rtlCol="false" tIns="0" lIns="0" bIns="0" rIns="0">
            <a:spAutoFit/>
          </a:bodyPr>
          <a:lstStyle/>
          <a:p>
            <a:pPr>
              <a:lnSpc>
                <a:spcPts val="7279"/>
              </a:lnSpc>
            </a:pPr>
            <a:r>
              <a:rPr lang="en-US" sz="5199">
                <a:solidFill>
                  <a:srgbClr val="FFFFFF"/>
                </a:solidFill>
                <a:latin typeface="Canva Sans Bold"/>
              </a:rPr>
              <a:t>V). APIs :</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28700" y="2419667"/>
            <a:ext cx="16230600" cy="538099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In this example:</a:t>
            </a:r>
          </a:p>
          <a:p>
            <a:pPr algn="just" marL="734059" indent="-367030" lvl="1">
              <a:lnSpc>
                <a:spcPts val="4759"/>
              </a:lnSpc>
              <a:buFont typeface="Arial"/>
              <a:buChar char="•"/>
            </a:pPr>
            <a:r>
              <a:rPr lang="en-US" sz="3399">
                <a:solidFill>
                  <a:srgbClr val="FFFFFF"/>
                </a:solidFill>
                <a:latin typeface="Canva Sans"/>
              </a:rPr>
              <a:t>We create a sample </a:t>
            </a:r>
            <a:r>
              <a:rPr lang="en-US" sz="3399">
                <a:solidFill>
                  <a:srgbClr val="FFFFFF"/>
                </a:solidFill>
                <a:latin typeface="Canva Sans"/>
              </a:rPr>
              <a:t>dataset representing transactions.</a:t>
            </a:r>
          </a:p>
          <a:p>
            <a:pPr algn="just" marL="734059" indent="-367030" lvl="1">
              <a:lnSpc>
                <a:spcPts val="4759"/>
              </a:lnSpc>
              <a:buFont typeface="Arial"/>
              <a:buChar char="•"/>
            </a:pPr>
            <a:r>
              <a:rPr lang="en-US" sz="3399">
                <a:solidFill>
                  <a:srgbClr val="FFFFFF"/>
                </a:solidFill>
                <a:latin typeface="Canva Sans"/>
              </a:rPr>
              <a:t>The dataset is one-hot encoded, converting it into a binary format suitable for association rule mining.</a:t>
            </a:r>
          </a:p>
          <a:p>
            <a:pPr algn="just" marL="734059" indent="-367030" lvl="1">
              <a:lnSpc>
                <a:spcPts val="4759"/>
              </a:lnSpc>
              <a:buFont typeface="Arial"/>
              <a:buChar char="•"/>
            </a:pPr>
            <a:r>
              <a:rPr lang="en-US" sz="3399">
                <a:solidFill>
                  <a:srgbClr val="FFFFFF"/>
                </a:solidFill>
                <a:latin typeface="Canva Sans"/>
              </a:rPr>
              <a:t>The Apriori algorithm is used to find frequent itemsets based on a specified minimum support.</a:t>
            </a:r>
          </a:p>
          <a:p>
            <a:pPr algn="just" marL="734059" indent="-367030" lvl="1">
              <a:lnSpc>
                <a:spcPts val="4759"/>
              </a:lnSpc>
              <a:buFont typeface="Arial"/>
              <a:buChar char="•"/>
            </a:pPr>
            <a:r>
              <a:rPr lang="en-US" sz="3399">
                <a:solidFill>
                  <a:srgbClr val="FFFFFF"/>
                </a:solidFill>
                <a:latin typeface="Canva Sans"/>
              </a:rPr>
              <a:t>Association rules are generated from the frequent itemsets with a minimum confidence threshold.</a:t>
            </a:r>
          </a:p>
          <a:p>
            <a:pPr algn="just">
              <a:lnSpc>
                <a:spcPts val="4759"/>
              </a:lnSpc>
            </a:pP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1086388"/>
            <a:ext cx="16230600" cy="145541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2). How to Apply the Confidence Difference Criterion Using Python:</a:t>
            </a:r>
          </a:p>
        </p:txBody>
      </p:sp>
      <p:sp>
        <p:nvSpPr>
          <p:cNvPr name="TextBox 5" id="5"/>
          <p:cNvSpPr txBox="true"/>
          <p:nvPr/>
        </p:nvSpPr>
        <p:spPr>
          <a:xfrm rot="0">
            <a:off x="1023938" y="3481086"/>
            <a:ext cx="16230600" cy="41808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The confidence difference criterion is not a standard term in association rule mining; however, you might be referring to evaluating or filtering association rules based on a difference in confidence between two sets of rules. In the context of association rules, confidence is a measure of the likelihood that the rule holds true.</a:t>
            </a:r>
          </a:p>
          <a:p>
            <a:pPr algn="just">
              <a:lnSpc>
                <a:spcPts val="4759"/>
              </a:lnSpc>
            </a:pPr>
            <a:r>
              <a:rPr lang="en-US" sz="3399">
                <a:solidFill>
                  <a:srgbClr val="FFFFFF"/>
                </a:solidFill>
                <a:latin typeface="Canva Sans"/>
              </a:rPr>
              <a:t>Here's an example using Python with the mlxtend library, where we filter rules based on a confidence difference threshold:</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188658" y="871406"/>
            <a:ext cx="13901160" cy="8544187"/>
          </a:xfrm>
          <a:custGeom>
            <a:avLst/>
            <a:gdLst/>
            <a:ahLst/>
            <a:cxnLst/>
            <a:rect r="r" b="b" t="t" l="l"/>
            <a:pathLst>
              <a:path h="8544187" w="13901160">
                <a:moveTo>
                  <a:pt x="0" y="0"/>
                </a:moveTo>
                <a:lnTo>
                  <a:pt x="13901159" y="0"/>
                </a:lnTo>
                <a:lnTo>
                  <a:pt x="13901159" y="8544188"/>
                </a:lnTo>
                <a:lnTo>
                  <a:pt x="0" y="8544188"/>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056021" y="201966"/>
            <a:ext cx="12166434" cy="7477958"/>
          </a:xfrm>
          <a:custGeom>
            <a:avLst/>
            <a:gdLst/>
            <a:ahLst/>
            <a:cxnLst/>
            <a:rect r="r" b="b" t="t" l="l"/>
            <a:pathLst>
              <a:path h="7477958" w="12166434">
                <a:moveTo>
                  <a:pt x="0" y="0"/>
                </a:moveTo>
                <a:lnTo>
                  <a:pt x="12166433" y="0"/>
                </a:lnTo>
                <a:lnTo>
                  <a:pt x="12166433" y="7477958"/>
                </a:lnTo>
                <a:lnTo>
                  <a:pt x="0" y="7477958"/>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33462" y="7858710"/>
            <a:ext cx="16230600"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In this example, we calculate the absolute difference between the confidence of the whole rule and the confidence of the antecedent. You can adjust the confidence_difference_threshold to filter rules based on your specific criteria.</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1033462" y="1669000"/>
            <a:ext cx="16230600" cy="1455419"/>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3). How to Apply the Confidence Quotient Criterion Using Python:</a:t>
            </a:r>
          </a:p>
        </p:txBody>
      </p:sp>
      <p:sp>
        <p:nvSpPr>
          <p:cNvPr name="TextBox 5" id="5"/>
          <p:cNvSpPr txBox="true"/>
          <p:nvPr/>
        </p:nvSpPr>
        <p:spPr>
          <a:xfrm rot="0">
            <a:off x="1033462" y="4050393"/>
            <a:ext cx="16230600" cy="478091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The "confidence quotient criterion" is not a standard term in association rule mining. However, if you are referring to a criterion based on the quotient (ratio) of confidences between two sets of rules, you can apply it similarly to the confidence difference criterion, by evaluating or filtering association rules based on a ratio of confidences.</a:t>
            </a:r>
          </a:p>
          <a:p>
            <a:pPr algn="just">
              <a:lnSpc>
                <a:spcPts val="4759"/>
              </a:lnSpc>
            </a:pPr>
            <a:r>
              <a:rPr lang="en-US" sz="3399">
                <a:solidFill>
                  <a:srgbClr val="FFFFFF"/>
                </a:solidFill>
                <a:latin typeface="Canva Sans"/>
              </a:rPr>
              <a:t>Here's an example using Python with the mlxtend library, where we filter rules based on a confidence quotient threshold:</a:t>
            </a:r>
          </a:p>
          <a:p>
            <a:pPr algn="just">
              <a:lnSpc>
                <a:spcPts val="4759"/>
              </a:lnSpc>
            </a:pP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356746" y="359030"/>
            <a:ext cx="11564984" cy="7565877"/>
          </a:xfrm>
          <a:custGeom>
            <a:avLst/>
            <a:gdLst/>
            <a:ahLst/>
            <a:cxnLst/>
            <a:rect r="r" b="b" t="t" l="l"/>
            <a:pathLst>
              <a:path h="7565877" w="11564984">
                <a:moveTo>
                  <a:pt x="0" y="0"/>
                </a:moveTo>
                <a:lnTo>
                  <a:pt x="11564983" y="0"/>
                </a:lnTo>
                <a:lnTo>
                  <a:pt x="11564983" y="7565877"/>
                </a:lnTo>
                <a:lnTo>
                  <a:pt x="0" y="7565877"/>
                </a:lnTo>
                <a:lnTo>
                  <a:pt x="0" y="0"/>
                </a:lnTo>
                <a:close/>
              </a:path>
            </a:pathLst>
          </a:custGeom>
          <a:blipFill>
            <a:blip r:embed="rId3"/>
            <a:stretch>
              <a:fillRect l="0" t="0" r="0" b="0"/>
            </a:stretch>
          </a:blipFill>
        </p:spPr>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1023938" y="8030949"/>
            <a:ext cx="16230600"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In this example, we calculate the ratio of the confidence of the whole rule to the confidence of the antecedent. Adjust the confidence_quotient_threshold to filter rules based on your specific criteria.</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449183"/>
            <a:ext cx="2916026" cy="3188497"/>
          </a:xfrm>
          <a:custGeom>
            <a:avLst/>
            <a:gdLst/>
            <a:ahLst/>
            <a:cxnLst/>
            <a:rect r="r" b="b" t="t" l="l"/>
            <a:pathLst>
              <a:path h="3188497" w="2916026">
                <a:moveTo>
                  <a:pt x="0" y="0"/>
                </a:moveTo>
                <a:lnTo>
                  <a:pt x="2916026" y="0"/>
                </a:lnTo>
                <a:lnTo>
                  <a:pt x="2916026" y="3188497"/>
                </a:lnTo>
                <a:lnTo>
                  <a:pt x="0" y="3188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914" y="252317"/>
            <a:ext cx="3375295" cy="1354317"/>
          </a:xfrm>
          <a:custGeom>
            <a:avLst/>
            <a:gdLst/>
            <a:ahLst/>
            <a:cxnLst/>
            <a:rect r="r" b="b" t="t" l="l"/>
            <a:pathLst>
              <a:path h="1354317" w="3375295">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01255" y="8449183"/>
            <a:ext cx="2329628" cy="2304214"/>
          </a:xfrm>
          <a:custGeom>
            <a:avLst/>
            <a:gdLst/>
            <a:ahLst/>
            <a:cxnLst/>
            <a:rect r="r" b="b" t="t" l="l"/>
            <a:pathLst>
              <a:path h="2304214" w="2329628">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800039" y="929476"/>
            <a:ext cx="2520812" cy="3754258"/>
          </a:xfrm>
          <a:custGeom>
            <a:avLst/>
            <a:gdLst/>
            <a:ahLst/>
            <a:cxnLst/>
            <a:rect r="r" b="b" t="t" l="l"/>
            <a:pathLst>
              <a:path h="3754258" w="2520812">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940194" y="-1604172"/>
            <a:ext cx="3651751" cy="3479123"/>
          </a:xfrm>
          <a:custGeom>
            <a:avLst/>
            <a:gdLst/>
            <a:ahLst/>
            <a:cxnLst/>
            <a:rect r="r" b="b" t="t" l="l"/>
            <a:pathLst>
              <a:path h="3479123" w="3651751">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8932" y="5395619"/>
            <a:ext cx="988244" cy="3053564"/>
          </a:xfrm>
          <a:custGeom>
            <a:avLst/>
            <a:gdLst/>
            <a:ahLst/>
            <a:cxnLst/>
            <a:rect r="r" b="b" t="t" l="l"/>
            <a:pathLst>
              <a:path h="3053564" w="98824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978514" y="8977148"/>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564414" y="9258300"/>
            <a:ext cx="4740262" cy="1965054"/>
          </a:xfrm>
          <a:custGeom>
            <a:avLst/>
            <a:gdLst/>
            <a:ahLst/>
            <a:cxnLst/>
            <a:rect r="r" b="b" t="t" l="l"/>
            <a:pathLst>
              <a:path h="1965054" w="4740262">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972572" y="-949396"/>
            <a:ext cx="5042144" cy="2090198"/>
          </a:xfrm>
          <a:custGeom>
            <a:avLst/>
            <a:gdLst/>
            <a:ahLst/>
            <a:cxnLst/>
            <a:rect r="r" b="b" t="t" l="l"/>
            <a:pathLst>
              <a:path h="2090198" w="5042144">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95079" y="-2411695"/>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259300" y="5395619"/>
            <a:ext cx="3307270" cy="4114800"/>
          </a:xfrm>
          <a:custGeom>
            <a:avLst/>
            <a:gdLst/>
            <a:ahLst/>
            <a:cxnLst/>
            <a:rect r="r" b="b" t="t" l="l"/>
            <a:pathLst>
              <a:path h="4114800" w="330727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224427" y="1874950"/>
            <a:ext cx="2448853" cy="2889502"/>
          </a:xfrm>
          <a:custGeom>
            <a:avLst/>
            <a:gdLst/>
            <a:ahLst/>
            <a:cxnLst/>
            <a:rect r="r" b="b" t="t" l="l"/>
            <a:pathLst>
              <a:path h="2889502" w="2448853">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3177108" y="3829739"/>
            <a:ext cx="11933784" cy="1803239"/>
          </a:xfrm>
          <a:prstGeom prst="rect">
            <a:avLst/>
          </a:prstGeom>
        </p:spPr>
        <p:txBody>
          <a:bodyPr anchor="t" rtlCol="false" tIns="0" lIns="0" bIns="0" rIns="0">
            <a:spAutoFit/>
          </a:bodyPr>
          <a:lstStyle/>
          <a:p>
            <a:pPr algn="ctr">
              <a:lnSpc>
                <a:spcPts val="13982"/>
              </a:lnSpc>
            </a:pPr>
            <a:r>
              <a:rPr lang="en-US" sz="12484">
                <a:solidFill>
                  <a:srgbClr val="FFFFFF"/>
                </a:solidFill>
                <a:latin typeface="Canva Sans Bold"/>
              </a:rPr>
              <a:t>THE 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DAF11mkHFjY</dc:identifier>
  <dcterms:modified xsi:type="dcterms:W3CDTF">2011-08-01T06:04:30Z</dcterms:modified>
  <cp:revision>1</cp:revision>
  <dc:title>Data Science</dc:title>
</cp:coreProperties>
</file>